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8.xml" ContentType="application/vnd.openxmlformats-officedocument.presentationml.notesSlide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91.xml" ContentType="application/vnd.openxmlformats-officedocument.presentationml.tags+xml"/>
  <Override PartName="/ppt/notesSlides/notesSlide1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4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5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6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7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8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9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0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21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340" r:id="rId4"/>
    <p:sldId id="403" r:id="rId5"/>
    <p:sldId id="436" r:id="rId6"/>
    <p:sldId id="416" r:id="rId7"/>
    <p:sldId id="392" r:id="rId8"/>
    <p:sldId id="455" r:id="rId9"/>
    <p:sldId id="417" r:id="rId10"/>
    <p:sldId id="461" r:id="rId11"/>
    <p:sldId id="462" r:id="rId12"/>
    <p:sldId id="463" r:id="rId13"/>
    <p:sldId id="464" r:id="rId14"/>
    <p:sldId id="456" r:id="rId15"/>
    <p:sldId id="344" r:id="rId16"/>
    <p:sldId id="345" r:id="rId17"/>
    <p:sldId id="451" r:id="rId18"/>
    <p:sldId id="447" r:id="rId19"/>
    <p:sldId id="452" r:id="rId20"/>
    <p:sldId id="394" r:id="rId21"/>
    <p:sldId id="450" r:id="rId22"/>
    <p:sldId id="466" r:id="rId23"/>
    <p:sldId id="457" r:id="rId24"/>
    <p:sldId id="350" r:id="rId25"/>
    <p:sldId id="351" r:id="rId26"/>
    <p:sldId id="454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CEA"/>
    <a:srgbClr val="242424"/>
    <a:srgbClr val="9BBB59"/>
    <a:srgbClr val="89A74F"/>
    <a:srgbClr val="89A64F"/>
    <a:srgbClr val="0D2541"/>
    <a:srgbClr val="F26700"/>
    <a:srgbClr val="308019"/>
    <a:srgbClr val="FAFF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6" autoAdjust="0"/>
    <p:restoredTop sz="79284" autoAdjust="0"/>
  </p:normalViewPr>
  <p:slideViewPr>
    <p:cSldViewPr snapToObjects="1">
      <p:cViewPr>
        <p:scale>
          <a:sx n="77" d="100"/>
          <a:sy n="77" d="100"/>
        </p:scale>
        <p:origin x="1112" y="-128"/>
      </p:cViewPr>
      <p:guideLst>
        <p:guide orient="horz" pos="1728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image" Target="../media/image23.png"/><Relationship Id="rId2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1.png"/><Relationship Id="rId1" Type="http://schemas.openxmlformats.org/officeDocument/2006/relationships/image" Target="../media/image30.png"/><Relationship Id="rId2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28.png"/><Relationship Id="rId1" Type="http://schemas.openxmlformats.org/officeDocument/2006/relationships/image" Target="../media/image32.png"/><Relationship Id="rId2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2C468-93B2-9A4A-A025-8347B6CCB27D}" type="datetimeFigureOut">
              <a:rPr lang="en-US" smtClean="0"/>
              <a:pPr/>
              <a:t>12/18/15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82625-0EB5-0147-B964-5108720A9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47AA5-50F6-6648-950F-71907A53F73C}" type="datetimeFigureOut">
              <a:rPr lang="en-US" smtClean="0"/>
              <a:pPr/>
              <a:t>12/18/15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A8870-B966-104F-BE92-E972FE5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36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4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35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81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1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0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01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41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5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4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6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8870-B966-104F-BE92-E972FE56A6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F75-2880-2D4C-B8DB-608FB7EBC4E3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E256-996F-DD4B-8C6E-80629C428DA9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7998-B8D5-3446-9660-54701DE81A6E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3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0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0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5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2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35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B12-893A-E34D-B529-89AE4D543D32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4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9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7646-FE09-0D40-B65C-3EAD0F1E21D6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11A-A0EC-0946-B34F-39CD1D119C9E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5952-6408-1E41-AB7C-81009874E9A3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AAF5-CB97-B84E-9407-06446ACD096B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6D30-E19C-DA41-8D1A-C5486624FD7A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FCAE-6630-7B43-AEAF-FB0C32A6A62D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20B0-6B88-8B4B-93B0-12577D19B105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955-5D22-A743-A1E5-3F6A132F35A5}" type="datetime1">
              <a:rPr lang="en-US" smtClean="0"/>
              <a:pPr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9BBFBD-AA4D-C24C-897A-2FB8BD912A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FD93-4F36-BF43-9F98-BBECFFF8752B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B4BB-FBC4-A642-83F7-5FD7AA33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png"/><Relationship Id="rId1" Type="http://schemas.openxmlformats.org/officeDocument/2006/relationships/tags" Target="../tags/tag91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10.emf"/><Relationship Id="rId7" Type="http://schemas.openxmlformats.org/officeDocument/2006/relationships/image" Target="../media/image12.png"/><Relationship Id="rId1" Type="http://schemas.openxmlformats.org/officeDocument/2006/relationships/tags" Target="../tags/tag92.xml"/><Relationship Id="rId2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png"/><Relationship Id="rId1" Type="http://schemas.openxmlformats.org/officeDocument/2006/relationships/tags" Target="../tags/tag95.xml"/><Relationship Id="rId2" Type="http://schemas.openxmlformats.org/officeDocument/2006/relationships/tags" Target="../tags/tag9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6.png"/><Relationship Id="rId10" Type="http://schemas.openxmlformats.org/officeDocument/2006/relationships/tags" Target="../tags/tag109.xml"/><Relationship Id="rId11" Type="http://schemas.openxmlformats.org/officeDocument/2006/relationships/tags" Target="../tags/tag110.xml"/><Relationship Id="rId12" Type="http://schemas.openxmlformats.org/officeDocument/2006/relationships/tags" Target="../tags/tag111.xml"/><Relationship Id="rId13" Type="http://schemas.openxmlformats.org/officeDocument/2006/relationships/tags" Target="../tags/tag112.xml"/><Relationship Id="rId14" Type="http://schemas.openxmlformats.org/officeDocument/2006/relationships/tags" Target="../tags/tag113.xml"/><Relationship Id="rId15" Type="http://schemas.openxmlformats.org/officeDocument/2006/relationships/tags" Target="../tags/tag114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13.xml"/><Relationship Id="rId18" Type="http://schemas.openxmlformats.org/officeDocument/2006/relationships/image" Target="../media/image17.emf"/><Relationship Id="rId1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tags" Target="../tags/tag101.xml"/><Relationship Id="rId3" Type="http://schemas.openxmlformats.org/officeDocument/2006/relationships/tags" Target="../tags/tag102.xml"/><Relationship Id="rId4" Type="http://schemas.openxmlformats.org/officeDocument/2006/relationships/tags" Target="../tags/tag103.xml"/><Relationship Id="rId5" Type="http://schemas.openxmlformats.org/officeDocument/2006/relationships/tags" Target="../tags/tag104.xml"/><Relationship Id="rId6" Type="http://schemas.openxmlformats.org/officeDocument/2006/relationships/tags" Target="../tags/tag105.xml"/><Relationship Id="rId7" Type="http://schemas.openxmlformats.org/officeDocument/2006/relationships/tags" Target="../tags/tag106.xml"/><Relationship Id="rId8" Type="http://schemas.openxmlformats.org/officeDocument/2006/relationships/tags" Target="../tags/tag107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tags" Target="../tags/tag133.xml"/><Relationship Id="rId21" Type="http://schemas.openxmlformats.org/officeDocument/2006/relationships/tags" Target="../tags/tag134.xml"/><Relationship Id="rId22" Type="http://schemas.openxmlformats.org/officeDocument/2006/relationships/tags" Target="../tags/tag135.xml"/><Relationship Id="rId23" Type="http://schemas.openxmlformats.org/officeDocument/2006/relationships/tags" Target="../tags/tag136.xml"/><Relationship Id="rId24" Type="http://schemas.openxmlformats.org/officeDocument/2006/relationships/tags" Target="../tags/tag137.xml"/><Relationship Id="rId25" Type="http://schemas.openxmlformats.org/officeDocument/2006/relationships/tags" Target="../tags/tag138.xml"/><Relationship Id="rId26" Type="http://schemas.openxmlformats.org/officeDocument/2006/relationships/tags" Target="../tags/tag139.xml"/><Relationship Id="rId27" Type="http://schemas.openxmlformats.org/officeDocument/2006/relationships/tags" Target="../tags/tag140.xml"/><Relationship Id="rId28" Type="http://schemas.openxmlformats.org/officeDocument/2006/relationships/tags" Target="../tags/tag141.xml"/><Relationship Id="rId29" Type="http://schemas.openxmlformats.org/officeDocument/2006/relationships/tags" Target="../tags/tag142.xml"/><Relationship Id="rId1" Type="http://schemas.openxmlformats.org/officeDocument/2006/relationships/vmlDrawing" Target="../drawings/vmlDrawing4.vml"/><Relationship Id="rId2" Type="http://schemas.openxmlformats.org/officeDocument/2006/relationships/tags" Target="../tags/tag115.xml"/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tags" Target="../tags/tag118.xml"/><Relationship Id="rId30" Type="http://schemas.openxmlformats.org/officeDocument/2006/relationships/tags" Target="../tags/tag143.xml"/><Relationship Id="rId31" Type="http://schemas.openxmlformats.org/officeDocument/2006/relationships/tags" Target="../tags/tag144.xml"/><Relationship Id="rId32" Type="http://schemas.openxmlformats.org/officeDocument/2006/relationships/tags" Target="../tags/tag145.xml"/><Relationship Id="rId9" Type="http://schemas.openxmlformats.org/officeDocument/2006/relationships/tags" Target="../tags/tag122.xml"/><Relationship Id="rId6" Type="http://schemas.openxmlformats.org/officeDocument/2006/relationships/tags" Target="../tags/tag119.xml"/><Relationship Id="rId7" Type="http://schemas.openxmlformats.org/officeDocument/2006/relationships/tags" Target="../tags/tag120.xml"/><Relationship Id="rId8" Type="http://schemas.openxmlformats.org/officeDocument/2006/relationships/tags" Target="../tags/tag121.xml"/><Relationship Id="rId33" Type="http://schemas.openxmlformats.org/officeDocument/2006/relationships/tags" Target="../tags/tag146.xml"/><Relationship Id="rId34" Type="http://schemas.openxmlformats.org/officeDocument/2006/relationships/tags" Target="../tags/tag147.xml"/><Relationship Id="rId35" Type="http://schemas.openxmlformats.org/officeDocument/2006/relationships/tags" Target="../tags/tag14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23.xml"/><Relationship Id="rId11" Type="http://schemas.openxmlformats.org/officeDocument/2006/relationships/tags" Target="../tags/tag124.xml"/><Relationship Id="rId12" Type="http://schemas.openxmlformats.org/officeDocument/2006/relationships/tags" Target="../tags/tag125.xml"/><Relationship Id="rId13" Type="http://schemas.openxmlformats.org/officeDocument/2006/relationships/tags" Target="../tags/tag126.xml"/><Relationship Id="rId14" Type="http://schemas.openxmlformats.org/officeDocument/2006/relationships/tags" Target="../tags/tag127.xml"/><Relationship Id="rId15" Type="http://schemas.openxmlformats.org/officeDocument/2006/relationships/tags" Target="../tags/tag128.xml"/><Relationship Id="rId16" Type="http://schemas.openxmlformats.org/officeDocument/2006/relationships/tags" Target="../tags/tag129.xml"/><Relationship Id="rId17" Type="http://schemas.openxmlformats.org/officeDocument/2006/relationships/tags" Target="../tags/tag130.xml"/><Relationship Id="rId18" Type="http://schemas.openxmlformats.org/officeDocument/2006/relationships/tags" Target="../tags/tag131.xml"/><Relationship Id="rId19" Type="http://schemas.openxmlformats.org/officeDocument/2006/relationships/tags" Target="../tags/tag132.xml"/><Relationship Id="rId37" Type="http://schemas.openxmlformats.org/officeDocument/2006/relationships/notesSlide" Target="../notesSlides/notesSlide14.xml"/><Relationship Id="rId38" Type="http://schemas.openxmlformats.org/officeDocument/2006/relationships/image" Target="../media/image22.emf"/><Relationship Id="rId39" Type="http://schemas.openxmlformats.org/officeDocument/2006/relationships/oleObject" Target="../embeddings/oleObject10.bin"/><Relationship Id="rId40" Type="http://schemas.openxmlformats.org/officeDocument/2006/relationships/image" Target="../media/image19.png"/><Relationship Id="rId41" Type="http://schemas.openxmlformats.org/officeDocument/2006/relationships/oleObject" Target="../embeddings/oleObject11.bin"/><Relationship Id="rId42" Type="http://schemas.openxmlformats.org/officeDocument/2006/relationships/image" Target="../media/image20.png"/><Relationship Id="rId43" Type="http://schemas.openxmlformats.org/officeDocument/2006/relationships/oleObject" Target="../embeddings/oleObject12.bin"/><Relationship Id="rId4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tags" Target="../tags/tag149.xml"/><Relationship Id="rId3" Type="http://schemas.openxmlformats.org/officeDocument/2006/relationships/tags" Target="../tags/tag150.xml"/><Relationship Id="rId4" Type="http://schemas.openxmlformats.org/officeDocument/2006/relationships/tags" Target="../tags/tag151.xml"/><Relationship Id="rId5" Type="http://schemas.openxmlformats.org/officeDocument/2006/relationships/tags" Target="../tags/tag152.xml"/><Relationship Id="rId6" Type="http://schemas.openxmlformats.org/officeDocument/2006/relationships/tags" Target="../tags/tag153.xml"/><Relationship Id="rId7" Type="http://schemas.openxmlformats.org/officeDocument/2006/relationships/tags" Target="../tags/tag154.xml"/><Relationship Id="rId8" Type="http://schemas.openxmlformats.org/officeDocument/2006/relationships/tags" Target="../tags/tag155.xml"/><Relationship Id="rId9" Type="http://schemas.openxmlformats.org/officeDocument/2006/relationships/tags" Target="../tags/tag156.xml"/><Relationship Id="rId10" Type="http://schemas.openxmlformats.org/officeDocument/2006/relationships/tags" Target="../tags/tag157.xml"/><Relationship Id="rId11" Type="http://schemas.openxmlformats.org/officeDocument/2006/relationships/tags" Target="../tags/tag158.xml"/><Relationship Id="rId12" Type="http://schemas.openxmlformats.org/officeDocument/2006/relationships/tags" Target="../tags/tag159.xml"/><Relationship Id="rId13" Type="http://schemas.openxmlformats.org/officeDocument/2006/relationships/tags" Target="../tags/tag160.xml"/><Relationship Id="rId14" Type="http://schemas.openxmlformats.org/officeDocument/2006/relationships/tags" Target="../tags/tag161.xml"/><Relationship Id="rId15" Type="http://schemas.openxmlformats.org/officeDocument/2006/relationships/tags" Target="../tags/tag162.xml"/><Relationship Id="rId16" Type="http://schemas.openxmlformats.org/officeDocument/2006/relationships/tags" Target="../tags/tag163.xml"/><Relationship Id="rId17" Type="http://schemas.openxmlformats.org/officeDocument/2006/relationships/tags" Target="../tags/tag164.xml"/><Relationship Id="rId18" Type="http://schemas.openxmlformats.org/officeDocument/2006/relationships/tags" Target="../tags/tag165.xml"/><Relationship Id="rId19" Type="http://schemas.openxmlformats.org/officeDocument/2006/relationships/tags" Target="../tags/tag166.xml"/><Relationship Id="rId30" Type="http://schemas.openxmlformats.org/officeDocument/2006/relationships/tags" Target="../tags/tag177.xml"/><Relationship Id="rId31" Type="http://schemas.openxmlformats.org/officeDocument/2006/relationships/tags" Target="../tags/tag178.xml"/><Relationship Id="rId32" Type="http://schemas.openxmlformats.org/officeDocument/2006/relationships/tags" Target="../tags/tag179.xml"/><Relationship Id="rId33" Type="http://schemas.openxmlformats.org/officeDocument/2006/relationships/tags" Target="../tags/tag180.xml"/><Relationship Id="rId34" Type="http://schemas.openxmlformats.org/officeDocument/2006/relationships/tags" Target="../tags/tag181.xml"/><Relationship Id="rId35" Type="http://schemas.openxmlformats.org/officeDocument/2006/relationships/tags" Target="../tags/tag182.xml"/><Relationship Id="rId36" Type="http://schemas.openxmlformats.org/officeDocument/2006/relationships/tags" Target="../tags/tag183.xml"/><Relationship Id="rId37" Type="http://schemas.openxmlformats.org/officeDocument/2006/relationships/tags" Target="../tags/tag184.xml"/><Relationship Id="rId38" Type="http://schemas.openxmlformats.org/officeDocument/2006/relationships/tags" Target="../tags/tag185.xml"/><Relationship Id="rId39" Type="http://schemas.openxmlformats.org/officeDocument/2006/relationships/tags" Target="../tags/tag186.xml"/><Relationship Id="rId50" Type="http://schemas.openxmlformats.org/officeDocument/2006/relationships/tags" Target="../tags/tag197.xml"/><Relationship Id="rId51" Type="http://schemas.openxmlformats.org/officeDocument/2006/relationships/tags" Target="../tags/tag198.xml"/><Relationship Id="rId52" Type="http://schemas.openxmlformats.org/officeDocument/2006/relationships/tags" Target="../tags/tag199.xml"/><Relationship Id="rId53" Type="http://schemas.openxmlformats.org/officeDocument/2006/relationships/tags" Target="../tags/tag200.xml"/><Relationship Id="rId54" Type="http://schemas.openxmlformats.org/officeDocument/2006/relationships/tags" Target="../tags/tag201.xml"/><Relationship Id="rId55" Type="http://schemas.openxmlformats.org/officeDocument/2006/relationships/tags" Target="../tags/tag202.xml"/><Relationship Id="rId56" Type="http://schemas.openxmlformats.org/officeDocument/2006/relationships/tags" Target="../tags/tag203.xml"/><Relationship Id="rId57" Type="http://schemas.openxmlformats.org/officeDocument/2006/relationships/tags" Target="../tags/tag204.xml"/><Relationship Id="rId58" Type="http://schemas.openxmlformats.org/officeDocument/2006/relationships/tags" Target="../tags/tag205.xml"/><Relationship Id="rId59" Type="http://schemas.openxmlformats.org/officeDocument/2006/relationships/tags" Target="../tags/tag206.xml"/><Relationship Id="rId70" Type="http://schemas.openxmlformats.org/officeDocument/2006/relationships/tags" Target="../tags/tag217.xml"/><Relationship Id="rId71" Type="http://schemas.openxmlformats.org/officeDocument/2006/relationships/tags" Target="../tags/tag218.xml"/><Relationship Id="rId72" Type="http://schemas.openxmlformats.org/officeDocument/2006/relationships/tags" Target="../tags/tag219.xml"/><Relationship Id="rId73" Type="http://schemas.openxmlformats.org/officeDocument/2006/relationships/tags" Target="../tags/tag220.xml"/><Relationship Id="rId74" Type="http://schemas.openxmlformats.org/officeDocument/2006/relationships/tags" Target="../tags/tag221.xml"/><Relationship Id="rId75" Type="http://schemas.openxmlformats.org/officeDocument/2006/relationships/tags" Target="../tags/tag222.xml"/><Relationship Id="rId76" Type="http://schemas.openxmlformats.org/officeDocument/2006/relationships/tags" Target="../tags/tag223.xml"/><Relationship Id="rId77" Type="http://schemas.openxmlformats.org/officeDocument/2006/relationships/tags" Target="../tags/tag224.xml"/><Relationship Id="rId78" Type="http://schemas.openxmlformats.org/officeDocument/2006/relationships/tags" Target="../tags/tag225.xml"/><Relationship Id="rId79" Type="http://schemas.openxmlformats.org/officeDocument/2006/relationships/tags" Target="../tags/tag226.xml"/><Relationship Id="rId90" Type="http://schemas.openxmlformats.org/officeDocument/2006/relationships/oleObject" Target="../embeddings/oleObject16.bin"/><Relationship Id="rId91" Type="http://schemas.openxmlformats.org/officeDocument/2006/relationships/image" Target="../media/image21.png"/><Relationship Id="rId92" Type="http://schemas.openxmlformats.org/officeDocument/2006/relationships/oleObject" Target="../embeddings/oleObject17.bin"/><Relationship Id="rId93" Type="http://schemas.openxmlformats.org/officeDocument/2006/relationships/image" Target="../media/image24.png"/><Relationship Id="rId94" Type="http://schemas.openxmlformats.org/officeDocument/2006/relationships/oleObject" Target="../embeddings/oleObject18.bin"/><Relationship Id="rId95" Type="http://schemas.openxmlformats.org/officeDocument/2006/relationships/image" Target="../media/image25.png"/><Relationship Id="rId96" Type="http://schemas.openxmlformats.org/officeDocument/2006/relationships/oleObject" Target="../embeddings/oleObject19.bin"/><Relationship Id="rId97" Type="http://schemas.openxmlformats.org/officeDocument/2006/relationships/image" Target="../media/image26.png"/><Relationship Id="rId98" Type="http://schemas.openxmlformats.org/officeDocument/2006/relationships/oleObject" Target="../embeddings/oleObject20.bin"/><Relationship Id="rId99" Type="http://schemas.openxmlformats.org/officeDocument/2006/relationships/image" Target="../media/image27.png"/><Relationship Id="rId20" Type="http://schemas.openxmlformats.org/officeDocument/2006/relationships/tags" Target="../tags/tag167.xml"/><Relationship Id="rId21" Type="http://schemas.openxmlformats.org/officeDocument/2006/relationships/tags" Target="../tags/tag168.xml"/><Relationship Id="rId22" Type="http://schemas.openxmlformats.org/officeDocument/2006/relationships/tags" Target="../tags/tag169.xml"/><Relationship Id="rId23" Type="http://schemas.openxmlformats.org/officeDocument/2006/relationships/tags" Target="../tags/tag170.xml"/><Relationship Id="rId24" Type="http://schemas.openxmlformats.org/officeDocument/2006/relationships/tags" Target="../tags/tag171.xml"/><Relationship Id="rId25" Type="http://schemas.openxmlformats.org/officeDocument/2006/relationships/tags" Target="../tags/tag172.xml"/><Relationship Id="rId26" Type="http://schemas.openxmlformats.org/officeDocument/2006/relationships/tags" Target="../tags/tag173.xml"/><Relationship Id="rId27" Type="http://schemas.openxmlformats.org/officeDocument/2006/relationships/tags" Target="../tags/tag174.xml"/><Relationship Id="rId28" Type="http://schemas.openxmlformats.org/officeDocument/2006/relationships/tags" Target="../tags/tag175.xml"/><Relationship Id="rId29" Type="http://schemas.openxmlformats.org/officeDocument/2006/relationships/tags" Target="../tags/tag176.xml"/><Relationship Id="rId40" Type="http://schemas.openxmlformats.org/officeDocument/2006/relationships/tags" Target="../tags/tag187.xml"/><Relationship Id="rId41" Type="http://schemas.openxmlformats.org/officeDocument/2006/relationships/tags" Target="../tags/tag188.xml"/><Relationship Id="rId42" Type="http://schemas.openxmlformats.org/officeDocument/2006/relationships/tags" Target="../tags/tag189.xml"/><Relationship Id="rId43" Type="http://schemas.openxmlformats.org/officeDocument/2006/relationships/tags" Target="../tags/tag190.xml"/><Relationship Id="rId44" Type="http://schemas.openxmlformats.org/officeDocument/2006/relationships/tags" Target="../tags/tag191.xml"/><Relationship Id="rId45" Type="http://schemas.openxmlformats.org/officeDocument/2006/relationships/tags" Target="../tags/tag192.xml"/><Relationship Id="rId46" Type="http://schemas.openxmlformats.org/officeDocument/2006/relationships/tags" Target="../tags/tag193.xml"/><Relationship Id="rId47" Type="http://schemas.openxmlformats.org/officeDocument/2006/relationships/tags" Target="../tags/tag194.xml"/><Relationship Id="rId48" Type="http://schemas.openxmlformats.org/officeDocument/2006/relationships/tags" Target="../tags/tag195.xml"/><Relationship Id="rId49" Type="http://schemas.openxmlformats.org/officeDocument/2006/relationships/tags" Target="../tags/tag196.xml"/><Relationship Id="rId60" Type="http://schemas.openxmlformats.org/officeDocument/2006/relationships/tags" Target="../tags/tag207.xml"/><Relationship Id="rId61" Type="http://schemas.openxmlformats.org/officeDocument/2006/relationships/tags" Target="../tags/tag208.xml"/><Relationship Id="rId62" Type="http://schemas.openxmlformats.org/officeDocument/2006/relationships/tags" Target="../tags/tag209.xml"/><Relationship Id="rId63" Type="http://schemas.openxmlformats.org/officeDocument/2006/relationships/tags" Target="../tags/tag210.xml"/><Relationship Id="rId64" Type="http://schemas.openxmlformats.org/officeDocument/2006/relationships/tags" Target="../tags/tag211.xml"/><Relationship Id="rId65" Type="http://schemas.openxmlformats.org/officeDocument/2006/relationships/tags" Target="../tags/tag212.xml"/><Relationship Id="rId66" Type="http://schemas.openxmlformats.org/officeDocument/2006/relationships/tags" Target="../tags/tag213.xml"/><Relationship Id="rId67" Type="http://schemas.openxmlformats.org/officeDocument/2006/relationships/tags" Target="../tags/tag214.xml"/><Relationship Id="rId68" Type="http://schemas.openxmlformats.org/officeDocument/2006/relationships/tags" Target="../tags/tag215.xml"/><Relationship Id="rId69" Type="http://schemas.openxmlformats.org/officeDocument/2006/relationships/tags" Target="../tags/tag216.xml"/><Relationship Id="rId100" Type="http://schemas.openxmlformats.org/officeDocument/2006/relationships/oleObject" Target="../embeddings/oleObject21.bin"/><Relationship Id="rId80" Type="http://schemas.openxmlformats.org/officeDocument/2006/relationships/tags" Target="../tags/tag227.xml"/><Relationship Id="rId81" Type="http://schemas.openxmlformats.org/officeDocument/2006/relationships/slideLayout" Target="../slideLayouts/slideLayout2.xml"/><Relationship Id="rId82" Type="http://schemas.openxmlformats.org/officeDocument/2006/relationships/notesSlide" Target="../notesSlides/notesSlide15.xml"/><Relationship Id="rId83" Type="http://schemas.openxmlformats.org/officeDocument/2006/relationships/image" Target="../media/image29.emf"/><Relationship Id="rId84" Type="http://schemas.openxmlformats.org/officeDocument/2006/relationships/oleObject" Target="../embeddings/oleObject13.bin"/><Relationship Id="rId85" Type="http://schemas.openxmlformats.org/officeDocument/2006/relationships/image" Target="../media/image23.png"/><Relationship Id="rId86" Type="http://schemas.openxmlformats.org/officeDocument/2006/relationships/oleObject" Target="../embeddings/oleObject14.bin"/><Relationship Id="rId87" Type="http://schemas.openxmlformats.org/officeDocument/2006/relationships/image" Target="../media/image19.png"/><Relationship Id="rId88" Type="http://schemas.openxmlformats.org/officeDocument/2006/relationships/oleObject" Target="../embeddings/oleObject15.bin"/><Relationship Id="rId8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tags" Target="../tags/tag246.xml"/><Relationship Id="rId21" Type="http://schemas.openxmlformats.org/officeDocument/2006/relationships/tags" Target="../tags/tag247.xml"/><Relationship Id="rId22" Type="http://schemas.openxmlformats.org/officeDocument/2006/relationships/tags" Target="../tags/tag248.xml"/><Relationship Id="rId23" Type="http://schemas.openxmlformats.org/officeDocument/2006/relationships/tags" Target="../tags/tag249.xml"/><Relationship Id="rId24" Type="http://schemas.openxmlformats.org/officeDocument/2006/relationships/tags" Target="../tags/tag250.xml"/><Relationship Id="rId25" Type="http://schemas.openxmlformats.org/officeDocument/2006/relationships/tags" Target="../tags/tag251.xml"/><Relationship Id="rId26" Type="http://schemas.openxmlformats.org/officeDocument/2006/relationships/tags" Target="../tags/tag252.xml"/><Relationship Id="rId27" Type="http://schemas.openxmlformats.org/officeDocument/2006/relationships/tags" Target="../tags/tag253.xml"/><Relationship Id="rId28" Type="http://schemas.openxmlformats.org/officeDocument/2006/relationships/tags" Target="../tags/tag254.xml"/><Relationship Id="rId29" Type="http://schemas.openxmlformats.org/officeDocument/2006/relationships/tags" Target="../tags/tag255.xml"/><Relationship Id="rId1" Type="http://schemas.openxmlformats.org/officeDocument/2006/relationships/vmlDrawing" Target="../drawings/vmlDrawing6.vml"/><Relationship Id="rId2" Type="http://schemas.openxmlformats.org/officeDocument/2006/relationships/tags" Target="../tags/tag228.xml"/><Relationship Id="rId3" Type="http://schemas.openxmlformats.org/officeDocument/2006/relationships/tags" Target="../tags/tag229.xml"/><Relationship Id="rId4" Type="http://schemas.openxmlformats.org/officeDocument/2006/relationships/tags" Target="../tags/tag230.xml"/><Relationship Id="rId5" Type="http://schemas.openxmlformats.org/officeDocument/2006/relationships/tags" Target="../tags/tag231.xml"/><Relationship Id="rId30" Type="http://schemas.openxmlformats.org/officeDocument/2006/relationships/slideLayout" Target="../slideLayouts/slideLayout2.xml"/><Relationship Id="rId31" Type="http://schemas.openxmlformats.org/officeDocument/2006/relationships/notesSlide" Target="../notesSlides/notesSlide16.xml"/><Relationship Id="rId32" Type="http://schemas.openxmlformats.org/officeDocument/2006/relationships/oleObject" Target="../embeddings/oleObject22.bin"/><Relationship Id="rId9" Type="http://schemas.openxmlformats.org/officeDocument/2006/relationships/tags" Target="../tags/tag235.xml"/><Relationship Id="rId6" Type="http://schemas.openxmlformats.org/officeDocument/2006/relationships/tags" Target="../tags/tag232.xml"/><Relationship Id="rId7" Type="http://schemas.openxmlformats.org/officeDocument/2006/relationships/tags" Target="../tags/tag233.xml"/><Relationship Id="rId8" Type="http://schemas.openxmlformats.org/officeDocument/2006/relationships/tags" Target="../tags/tag234.xml"/><Relationship Id="rId33" Type="http://schemas.openxmlformats.org/officeDocument/2006/relationships/image" Target="../media/image30.png"/><Relationship Id="rId34" Type="http://schemas.openxmlformats.org/officeDocument/2006/relationships/oleObject" Target="../embeddings/oleObject23.bin"/><Relationship Id="rId35" Type="http://schemas.openxmlformats.org/officeDocument/2006/relationships/image" Target="../media/image31.png"/><Relationship Id="rId36" Type="http://schemas.openxmlformats.org/officeDocument/2006/relationships/image" Target="../media/image22.emf"/><Relationship Id="rId10" Type="http://schemas.openxmlformats.org/officeDocument/2006/relationships/tags" Target="../tags/tag236.xml"/><Relationship Id="rId11" Type="http://schemas.openxmlformats.org/officeDocument/2006/relationships/tags" Target="../tags/tag237.xml"/><Relationship Id="rId12" Type="http://schemas.openxmlformats.org/officeDocument/2006/relationships/tags" Target="../tags/tag238.xml"/><Relationship Id="rId13" Type="http://schemas.openxmlformats.org/officeDocument/2006/relationships/tags" Target="../tags/tag239.xml"/><Relationship Id="rId14" Type="http://schemas.openxmlformats.org/officeDocument/2006/relationships/tags" Target="../tags/tag240.xml"/><Relationship Id="rId15" Type="http://schemas.openxmlformats.org/officeDocument/2006/relationships/tags" Target="../tags/tag241.xml"/><Relationship Id="rId16" Type="http://schemas.openxmlformats.org/officeDocument/2006/relationships/tags" Target="../tags/tag242.xml"/><Relationship Id="rId17" Type="http://schemas.openxmlformats.org/officeDocument/2006/relationships/tags" Target="../tags/tag243.xml"/><Relationship Id="rId18" Type="http://schemas.openxmlformats.org/officeDocument/2006/relationships/tags" Target="../tags/tag244.xml"/><Relationship Id="rId19" Type="http://schemas.openxmlformats.org/officeDocument/2006/relationships/tags" Target="../tags/tag245.xml"/><Relationship Id="rId37" Type="http://schemas.openxmlformats.org/officeDocument/2006/relationships/oleObject" Target="../embeddings/oleObject24.bin"/><Relationship Id="rId38" Type="http://schemas.openxmlformats.org/officeDocument/2006/relationships/image" Target="../media/image28.png"/><Relationship Id="rId39" Type="http://schemas.openxmlformats.org/officeDocument/2006/relationships/oleObject" Target="../embeddings/oleObject25.bin"/><Relationship Id="rId40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67.xml"/><Relationship Id="rId14" Type="http://schemas.openxmlformats.org/officeDocument/2006/relationships/tags" Target="../tags/tag268.xml"/><Relationship Id="rId15" Type="http://schemas.openxmlformats.org/officeDocument/2006/relationships/tags" Target="../tags/tag269.xml"/><Relationship Id="rId16" Type="http://schemas.openxmlformats.org/officeDocument/2006/relationships/tags" Target="../tags/tag270.xml"/><Relationship Id="rId17" Type="http://schemas.openxmlformats.org/officeDocument/2006/relationships/tags" Target="../tags/tag271.xml"/><Relationship Id="rId18" Type="http://schemas.openxmlformats.org/officeDocument/2006/relationships/tags" Target="../tags/tag272.xml"/><Relationship Id="rId19" Type="http://schemas.openxmlformats.org/officeDocument/2006/relationships/tags" Target="../tags/tag273.xml"/><Relationship Id="rId63" Type="http://schemas.openxmlformats.org/officeDocument/2006/relationships/image" Target="../media/image28.png"/><Relationship Id="rId50" Type="http://schemas.openxmlformats.org/officeDocument/2006/relationships/oleObject" Target="../embeddings/oleObject27.bin"/><Relationship Id="rId51" Type="http://schemas.openxmlformats.org/officeDocument/2006/relationships/image" Target="../media/image24.png"/><Relationship Id="rId52" Type="http://schemas.openxmlformats.org/officeDocument/2006/relationships/oleObject" Target="../embeddings/oleObject28.bin"/><Relationship Id="rId53" Type="http://schemas.openxmlformats.org/officeDocument/2006/relationships/image" Target="../media/image25.png"/><Relationship Id="rId54" Type="http://schemas.openxmlformats.org/officeDocument/2006/relationships/oleObject" Target="../embeddings/oleObject29.bin"/><Relationship Id="rId55" Type="http://schemas.openxmlformats.org/officeDocument/2006/relationships/image" Target="../media/image26.png"/><Relationship Id="rId56" Type="http://schemas.openxmlformats.org/officeDocument/2006/relationships/oleObject" Target="../embeddings/oleObject30.bin"/><Relationship Id="rId57" Type="http://schemas.openxmlformats.org/officeDocument/2006/relationships/image" Target="../media/image27.png"/><Relationship Id="rId58" Type="http://schemas.openxmlformats.org/officeDocument/2006/relationships/oleObject" Target="../embeddings/oleObject31.bin"/><Relationship Id="rId59" Type="http://schemas.openxmlformats.org/officeDocument/2006/relationships/image" Target="../media/image30.png"/><Relationship Id="rId40" Type="http://schemas.openxmlformats.org/officeDocument/2006/relationships/tags" Target="../tags/tag294.xml"/><Relationship Id="rId41" Type="http://schemas.openxmlformats.org/officeDocument/2006/relationships/tags" Target="../tags/tag295.xml"/><Relationship Id="rId42" Type="http://schemas.openxmlformats.org/officeDocument/2006/relationships/tags" Target="../tags/tag296.xml"/><Relationship Id="rId43" Type="http://schemas.openxmlformats.org/officeDocument/2006/relationships/tags" Target="../tags/tag297.xml"/><Relationship Id="rId44" Type="http://schemas.openxmlformats.org/officeDocument/2006/relationships/tags" Target="../tags/tag298.xml"/><Relationship Id="rId45" Type="http://schemas.openxmlformats.org/officeDocument/2006/relationships/slideLayout" Target="../slideLayouts/slideLayout2.xml"/><Relationship Id="rId46" Type="http://schemas.openxmlformats.org/officeDocument/2006/relationships/notesSlide" Target="../notesSlides/notesSlide17.xml"/><Relationship Id="rId47" Type="http://schemas.openxmlformats.org/officeDocument/2006/relationships/image" Target="../media/image33.emf"/><Relationship Id="rId48" Type="http://schemas.openxmlformats.org/officeDocument/2006/relationships/oleObject" Target="../embeddings/oleObject26.bin"/><Relationship Id="rId49" Type="http://schemas.openxmlformats.org/officeDocument/2006/relationships/image" Target="../media/image32.png"/><Relationship Id="rId1" Type="http://schemas.openxmlformats.org/officeDocument/2006/relationships/vmlDrawing" Target="../drawings/vmlDrawing7.vml"/><Relationship Id="rId2" Type="http://schemas.openxmlformats.org/officeDocument/2006/relationships/tags" Target="../tags/tag256.xml"/><Relationship Id="rId3" Type="http://schemas.openxmlformats.org/officeDocument/2006/relationships/tags" Target="../tags/tag257.xml"/><Relationship Id="rId4" Type="http://schemas.openxmlformats.org/officeDocument/2006/relationships/tags" Target="../tags/tag258.xml"/><Relationship Id="rId5" Type="http://schemas.openxmlformats.org/officeDocument/2006/relationships/tags" Target="../tags/tag259.xml"/><Relationship Id="rId6" Type="http://schemas.openxmlformats.org/officeDocument/2006/relationships/tags" Target="../tags/tag260.xml"/><Relationship Id="rId7" Type="http://schemas.openxmlformats.org/officeDocument/2006/relationships/tags" Target="../tags/tag261.xml"/><Relationship Id="rId8" Type="http://schemas.openxmlformats.org/officeDocument/2006/relationships/tags" Target="../tags/tag262.xml"/><Relationship Id="rId9" Type="http://schemas.openxmlformats.org/officeDocument/2006/relationships/tags" Target="../tags/tag263.xml"/><Relationship Id="rId30" Type="http://schemas.openxmlformats.org/officeDocument/2006/relationships/tags" Target="../tags/tag284.xml"/><Relationship Id="rId31" Type="http://schemas.openxmlformats.org/officeDocument/2006/relationships/tags" Target="../tags/tag285.xml"/><Relationship Id="rId32" Type="http://schemas.openxmlformats.org/officeDocument/2006/relationships/tags" Target="../tags/tag286.xml"/><Relationship Id="rId33" Type="http://schemas.openxmlformats.org/officeDocument/2006/relationships/tags" Target="../tags/tag287.xml"/><Relationship Id="rId34" Type="http://schemas.openxmlformats.org/officeDocument/2006/relationships/tags" Target="../tags/tag288.xml"/><Relationship Id="rId35" Type="http://schemas.openxmlformats.org/officeDocument/2006/relationships/tags" Target="../tags/tag289.xml"/><Relationship Id="rId36" Type="http://schemas.openxmlformats.org/officeDocument/2006/relationships/tags" Target="../tags/tag290.xml"/><Relationship Id="rId37" Type="http://schemas.openxmlformats.org/officeDocument/2006/relationships/tags" Target="../tags/tag291.xml"/><Relationship Id="rId38" Type="http://schemas.openxmlformats.org/officeDocument/2006/relationships/tags" Target="../tags/tag292.xml"/><Relationship Id="rId39" Type="http://schemas.openxmlformats.org/officeDocument/2006/relationships/tags" Target="../tags/tag293.xml"/><Relationship Id="rId20" Type="http://schemas.openxmlformats.org/officeDocument/2006/relationships/tags" Target="../tags/tag274.xml"/><Relationship Id="rId21" Type="http://schemas.openxmlformats.org/officeDocument/2006/relationships/tags" Target="../tags/tag275.xml"/><Relationship Id="rId22" Type="http://schemas.openxmlformats.org/officeDocument/2006/relationships/tags" Target="../tags/tag276.xml"/><Relationship Id="rId23" Type="http://schemas.openxmlformats.org/officeDocument/2006/relationships/tags" Target="../tags/tag277.xml"/><Relationship Id="rId24" Type="http://schemas.openxmlformats.org/officeDocument/2006/relationships/tags" Target="../tags/tag278.xml"/><Relationship Id="rId25" Type="http://schemas.openxmlformats.org/officeDocument/2006/relationships/tags" Target="../tags/tag279.xml"/><Relationship Id="rId26" Type="http://schemas.openxmlformats.org/officeDocument/2006/relationships/tags" Target="../tags/tag280.xml"/><Relationship Id="rId27" Type="http://schemas.openxmlformats.org/officeDocument/2006/relationships/tags" Target="../tags/tag281.xml"/><Relationship Id="rId28" Type="http://schemas.openxmlformats.org/officeDocument/2006/relationships/tags" Target="../tags/tag282.xml"/><Relationship Id="rId29" Type="http://schemas.openxmlformats.org/officeDocument/2006/relationships/tags" Target="../tags/tag283.xml"/><Relationship Id="rId60" Type="http://schemas.openxmlformats.org/officeDocument/2006/relationships/oleObject" Target="../embeddings/oleObject32.bin"/><Relationship Id="rId61" Type="http://schemas.openxmlformats.org/officeDocument/2006/relationships/image" Target="../media/image31.png"/><Relationship Id="rId62" Type="http://schemas.openxmlformats.org/officeDocument/2006/relationships/oleObject" Target="../embeddings/oleObject33.bin"/><Relationship Id="rId10" Type="http://schemas.openxmlformats.org/officeDocument/2006/relationships/tags" Target="../tags/tag264.xml"/><Relationship Id="rId11" Type="http://schemas.openxmlformats.org/officeDocument/2006/relationships/tags" Target="../tags/tag265.xml"/><Relationship Id="rId12" Type="http://schemas.openxmlformats.org/officeDocument/2006/relationships/tags" Target="../tags/tag26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11.xml"/><Relationship Id="rId14" Type="http://schemas.openxmlformats.org/officeDocument/2006/relationships/tags" Target="../tags/tag312.xml"/><Relationship Id="rId15" Type="http://schemas.openxmlformats.org/officeDocument/2006/relationships/tags" Target="../tags/tag313.xml"/><Relationship Id="rId16" Type="http://schemas.openxmlformats.org/officeDocument/2006/relationships/tags" Target="../tags/tag314.xml"/><Relationship Id="rId17" Type="http://schemas.openxmlformats.org/officeDocument/2006/relationships/tags" Target="../tags/tag315.xml"/><Relationship Id="rId18" Type="http://schemas.openxmlformats.org/officeDocument/2006/relationships/tags" Target="../tags/tag316.xml"/><Relationship Id="rId19" Type="http://schemas.openxmlformats.org/officeDocument/2006/relationships/tags" Target="../tags/tag317.xml"/><Relationship Id="rId50" Type="http://schemas.openxmlformats.org/officeDocument/2006/relationships/tags" Target="../tags/tag348.xml"/><Relationship Id="rId51" Type="http://schemas.openxmlformats.org/officeDocument/2006/relationships/tags" Target="../tags/tag349.xml"/><Relationship Id="rId52" Type="http://schemas.openxmlformats.org/officeDocument/2006/relationships/tags" Target="../tags/tag350.xml"/><Relationship Id="rId53" Type="http://schemas.openxmlformats.org/officeDocument/2006/relationships/tags" Target="../tags/tag351.xml"/><Relationship Id="rId54" Type="http://schemas.openxmlformats.org/officeDocument/2006/relationships/tags" Target="../tags/tag352.xml"/><Relationship Id="rId55" Type="http://schemas.openxmlformats.org/officeDocument/2006/relationships/tags" Target="../tags/tag353.xml"/><Relationship Id="rId56" Type="http://schemas.openxmlformats.org/officeDocument/2006/relationships/tags" Target="../tags/tag354.xml"/><Relationship Id="rId57" Type="http://schemas.openxmlformats.org/officeDocument/2006/relationships/tags" Target="../tags/tag355.xml"/><Relationship Id="rId58" Type="http://schemas.openxmlformats.org/officeDocument/2006/relationships/tags" Target="../tags/tag356.xml"/><Relationship Id="rId59" Type="http://schemas.openxmlformats.org/officeDocument/2006/relationships/tags" Target="../tags/tag357.xml"/><Relationship Id="rId40" Type="http://schemas.openxmlformats.org/officeDocument/2006/relationships/tags" Target="../tags/tag338.xml"/><Relationship Id="rId41" Type="http://schemas.openxmlformats.org/officeDocument/2006/relationships/tags" Target="../tags/tag339.xml"/><Relationship Id="rId42" Type="http://schemas.openxmlformats.org/officeDocument/2006/relationships/tags" Target="../tags/tag340.xml"/><Relationship Id="rId43" Type="http://schemas.openxmlformats.org/officeDocument/2006/relationships/tags" Target="../tags/tag341.xml"/><Relationship Id="rId44" Type="http://schemas.openxmlformats.org/officeDocument/2006/relationships/tags" Target="../tags/tag342.xml"/><Relationship Id="rId45" Type="http://schemas.openxmlformats.org/officeDocument/2006/relationships/tags" Target="../tags/tag343.xml"/><Relationship Id="rId46" Type="http://schemas.openxmlformats.org/officeDocument/2006/relationships/tags" Target="../tags/tag344.xml"/><Relationship Id="rId47" Type="http://schemas.openxmlformats.org/officeDocument/2006/relationships/tags" Target="../tags/tag345.xml"/><Relationship Id="rId48" Type="http://schemas.openxmlformats.org/officeDocument/2006/relationships/tags" Target="../tags/tag346.xml"/><Relationship Id="rId49" Type="http://schemas.openxmlformats.org/officeDocument/2006/relationships/tags" Target="../tags/tag347.xml"/><Relationship Id="rId1" Type="http://schemas.openxmlformats.org/officeDocument/2006/relationships/tags" Target="../tags/tag299.xml"/><Relationship Id="rId2" Type="http://schemas.openxmlformats.org/officeDocument/2006/relationships/tags" Target="../tags/tag300.xml"/><Relationship Id="rId3" Type="http://schemas.openxmlformats.org/officeDocument/2006/relationships/tags" Target="../tags/tag301.xml"/><Relationship Id="rId4" Type="http://schemas.openxmlformats.org/officeDocument/2006/relationships/tags" Target="../tags/tag302.xml"/><Relationship Id="rId5" Type="http://schemas.openxmlformats.org/officeDocument/2006/relationships/tags" Target="../tags/tag303.xml"/><Relationship Id="rId6" Type="http://schemas.openxmlformats.org/officeDocument/2006/relationships/tags" Target="../tags/tag304.xml"/><Relationship Id="rId7" Type="http://schemas.openxmlformats.org/officeDocument/2006/relationships/tags" Target="../tags/tag305.xml"/><Relationship Id="rId8" Type="http://schemas.openxmlformats.org/officeDocument/2006/relationships/tags" Target="../tags/tag306.xml"/><Relationship Id="rId9" Type="http://schemas.openxmlformats.org/officeDocument/2006/relationships/tags" Target="../tags/tag307.xml"/><Relationship Id="rId30" Type="http://schemas.openxmlformats.org/officeDocument/2006/relationships/tags" Target="../tags/tag328.xml"/><Relationship Id="rId31" Type="http://schemas.openxmlformats.org/officeDocument/2006/relationships/tags" Target="../tags/tag329.xml"/><Relationship Id="rId32" Type="http://schemas.openxmlformats.org/officeDocument/2006/relationships/tags" Target="../tags/tag330.xml"/><Relationship Id="rId33" Type="http://schemas.openxmlformats.org/officeDocument/2006/relationships/tags" Target="../tags/tag331.xml"/><Relationship Id="rId34" Type="http://schemas.openxmlformats.org/officeDocument/2006/relationships/tags" Target="../tags/tag332.xml"/><Relationship Id="rId35" Type="http://schemas.openxmlformats.org/officeDocument/2006/relationships/tags" Target="../tags/tag333.xml"/><Relationship Id="rId36" Type="http://schemas.openxmlformats.org/officeDocument/2006/relationships/tags" Target="../tags/tag334.xml"/><Relationship Id="rId37" Type="http://schemas.openxmlformats.org/officeDocument/2006/relationships/tags" Target="../tags/tag335.xml"/><Relationship Id="rId38" Type="http://schemas.openxmlformats.org/officeDocument/2006/relationships/tags" Target="../tags/tag336.xml"/><Relationship Id="rId39" Type="http://schemas.openxmlformats.org/officeDocument/2006/relationships/tags" Target="../tags/tag337.xml"/><Relationship Id="rId20" Type="http://schemas.openxmlformats.org/officeDocument/2006/relationships/tags" Target="../tags/tag318.xml"/><Relationship Id="rId21" Type="http://schemas.openxmlformats.org/officeDocument/2006/relationships/tags" Target="../tags/tag319.xml"/><Relationship Id="rId22" Type="http://schemas.openxmlformats.org/officeDocument/2006/relationships/tags" Target="../tags/tag320.xml"/><Relationship Id="rId23" Type="http://schemas.openxmlformats.org/officeDocument/2006/relationships/tags" Target="../tags/tag321.xml"/><Relationship Id="rId24" Type="http://schemas.openxmlformats.org/officeDocument/2006/relationships/tags" Target="../tags/tag322.xml"/><Relationship Id="rId25" Type="http://schemas.openxmlformats.org/officeDocument/2006/relationships/tags" Target="../tags/tag323.xml"/><Relationship Id="rId26" Type="http://schemas.openxmlformats.org/officeDocument/2006/relationships/tags" Target="../tags/tag324.xml"/><Relationship Id="rId27" Type="http://schemas.openxmlformats.org/officeDocument/2006/relationships/tags" Target="../tags/tag325.xml"/><Relationship Id="rId28" Type="http://schemas.openxmlformats.org/officeDocument/2006/relationships/tags" Target="../tags/tag326.xml"/><Relationship Id="rId29" Type="http://schemas.openxmlformats.org/officeDocument/2006/relationships/tags" Target="../tags/tag327.xml"/><Relationship Id="rId60" Type="http://schemas.openxmlformats.org/officeDocument/2006/relationships/slideLayout" Target="../slideLayouts/slideLayout2.xml"/><Relationship Id="rId61" Type="http://schemas.openxmlformats.org/officeDocument/2006/relationships/notesSlide" Target="../notesSlides/notesSlide18.xml"/><Relationship Id="rId62" Type="http://schemas.openxmlformats.org/officeDocument/2006/relationships/image" Target="../media/image22.emf"/><Relationship Id="rId10" Type="http://schemas.openxmlformats.org/officeDocument/2006/relationships/tags" Target="../tags/tag308.xml"/><Relationship Id="rId11" Type="http://schemas.openxmlformats.org/officeDocument/2006/relationships/tags" Target="../tags/tag309.xml"/><Relationship Id="rId12" Type="http://schemas.openxmlformats.org/officeDocument/2006/relationships/tags" Target="../tags/tag310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tags" Target="../tags/tag18.xml"/><Relationship Id="rId12" Type="http://schemas.openxmlformats.org/officeDocument/2006/relationships/tags" Target="../tags/tag19.xml"/><Relationship Id="rId13" Type="http://schemas.openxmlformats.org/officeDocument/2006/relationships/tags" Target="../tags/tag20.xml"/><Relationship Id="rId14" Type="http://schemas.openxmlformats.org/officeDocument/2006/relationships/tags" Target="../tags/tag21.xml"/><Relationship Id="rId15" Type="http://schemas.openxmlformats.org/officeDocument/2006/relationships/tags" Target="../tags/tag22.xml"/><Relationship Id="rId16" Type="http://schemas.openxmlformats.org/officeDocument/2006/relationships/tags" Target="../tags/tag23.xml"/><Relationship Id="rId17" Type="http://schemas.openxmlformats.org/officeDocument/2006/relationships/tags" Target="../tags/tag24.xml"/><Relationship Id="rId18" Type="http://schemas.openxmlformats.org/officeDocument/2006/relationships/slideLayout" Target="../slideLayouts/slideLayout2.xml"/><Relationship Id="rId19" Type="http://schemas.openxmlformats.org/officeDocument/2006/relationships/notesSlide" Target="../notesSlides/notesSlide2.xml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Relationship Id="rId9" Type="http://schemas.openxmlformats.org/officeDocument/2006/relationships/tags" Target="../tags/tag16.xml"/><Relationship Id="rId10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20" Type="http://schemas.openxmlformats.org/officeDocument/2006/relationships/tags" Target="../tags/tag377.xml"/><Relationship Id="rId21" Type="http://schemas.openxmlformats.org/officeDocument/2006/relationships/tags" Target="../tags/tag378.xml"/><Relationship Id="rId22" Type="http://schemas.openxmlformats.org/officeDocument/2006/relationships/tags" Target="../tags/tag379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19.xml"/><Relationship Id="rId25" Type="http://schemas.openxmlformats.org/officeDocument/2006/relationships/image" Target="../media/image22.emf"/><Relationship Id="rId10" Type="http://schemas.openxmlformats.org/officeDocument/2006/relationships/tags" Target="../tags/tag367.xml"/><Relationship Id="rId11" Type="http://schemas.openxmlformats.org/officeDocument/2006/relationships/tags" Target="../tags/tag368.xml"/><Relationship Id="rId12" Type="http://schemas.openxmlformats.org/officeDocument/2006/relationships/tags" Target="../tags/tag369.xml"/><Relationship Id="rId13" Type="http://schemas.openxmlformats.org/officeDocument/2006/relationships/tags" Target="../tags/tag370.xml"/><Relationship Id="rId14" Type="http://schemas.openxmlformats.org/officeDocument/2006/relationships/tags" Target="../tags/tag371.xml"/><Relationship Id="rId15" Type="http://schemas.openxmlformats.org/officeDocument/2006/relationships/tags" Target="../tags/tag372.xml"/><Relationship Id="rId16" Type="http://schemas.openxmlformats.org/officeDocument/2006/relationships/tags" Target="../tags/tag373.xml"/><Relationship Id="rId17" Type="http://schemas.openxmlformats.org/officeDocument/2006/relationships/tags" Target="../tags/tag374.xml"/><Relationship Id="rId18" Type="http://schemas.openxmlformats.org/officeDocument/2006/relationships/tags" Target="../tags/tag375.xml"/><Relationship Id="rId19" Type="http://schemas.openxmlformats.org/officeDocument/2006/relationships/tags" Target="../tags/tag376.xml"/><Relationship Id="rId1" Type="http://schemas.openxmlformats.org/officeDocument/2006/relationships/tags" Target="../tags/tag358.xml"/><Relationship Id="rId2" Type="http://schemas.openxmlformats.org/officeDocument/2006/relationships/tags" Target="../tags/tag359.xml"/><Relationship Id="rId3" Type="http://schemas.openxmlformats.org/officeDocument/2006/relationships/tags" Target="../tags/tag360.xml"/><Relationship Id="rId4" Type="http://schemas.openxmlformats.org/officeDocument/2006/relationships/tags" Target="../tags/tag361.xml"/><Relationship Id="rId5" Type="http://schemas.openxmlformats.org/officeDocument/2006/relationships/tags" Target="../tags/tag362.xml"/><Relationship Id="rId6" Type="http://schemas.openxmlformats.org/officeDocument/2006/relationships/tags" Target="../tags/tag363.xml"/><Relationship Id="rId7" Type="http://schemas.openxmlformats.org/officeDocument/2006/relationships/tags" Target="../tags/tag364.xml"/><Relationship Id="rId8" Type="http://schemas.openxmlformats.org/officeDocument/2006/relationships/tags" Target="../tags/tag36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88.xml"/><Relationship Id="rId20" Type="http://schemas.openxmlformats.org/officeDocument/2006/relationships/tags" Target="../tags/tag399.xml"/><Relationship Id="rId21" Type="http://schemas.openxmlformats.org/officeDocument/2006/relationships/tags" Target="../tags/tag400.xml"/><Relationship Id="rId22" Type="http://schemas.openxmlformats.org/officeDocument/2006/relationships/tags" Target="../tags/tag401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20.xml"/><Relationship Id="rId25" Type="http://schemas.openxmlformats.org/officeDocument/2006/relationships/image" Target="../media/image22.emf"/><Relationship Id="rId10" Type="http://schemas.openxmlformats.org/officeDocument/2006/relationships/tags" Target="../tags/tag389.xml"/><Relationship Id="rId11" Type="http://schemas.openxmlformats.org/officeDocument/2006/relationships/tags" Target="../tags/tag390.xml"/><Relationship Id="rId12" Type="http://schemas.openxmlformats.org/officeDocument/2006/relationships/tags" Target="../tags/tag391.xml"/><Relationship Id="rId13" Type="http://schemas.openxmlformats.org/officeDocument/2006/relationships/tags" Target="../tags/tag392.xml"/><Relationship Id="rId14" Type="http://schemas.openxmlformats.org/officeDocument/2006/relationships/tags" Target="../tags/tag393.xml"/><Relationship Id="rId15" Type="http://schemas.openxmlformats.org/officeDocument/2006/relationships/tags" Target="../tags/tag394.xml"/><Relationship Id="rId16" Type="http://schemas.openxmlformats.org/officeDocument/2006/relationships/tags" Target="../tags/tag395.xml"/><Relationship Id="rId17" Type="http://schemas.openxmlformats.org/officeDocument/2006/relationships/tags" Target="../tags/tag396.xml"/><Relationship Id="rId18" Type="http://schemas.openxmlformats.org/officeDocument/2006/relationships/tags" Target="../tags/tag397.xml"/><Relationship Id="rId19" Type="http://schemas.openxmlformats.org/officeDocument/2006/relationships/tags" Target="../tags/tag398.xml"/><Relationship Id="rId1" Type="http://schemas.openxmlformats.org/officeDocument/2006/relationships/tags" Target="../tags/tag380.xml"/><Relationship Id="rId2" Type="http://schemas.openxmlformats.org/officeDocument/2006/relationships/tags" Target="../tags/tag381.xml"/><Relationship Id="rId3" Type="http://schemas.openxmlformats.org/officeDocument/2006/relationships/tags" Target="../tags/tag382.xml"/><Relationship Id="rId4" Type="http://schemas.openxmlformats.org/officeDocument/2006/relationships/tags" Target="../tags/tag383.xml"/><Relationship Id="rId5" Type="http://schemas.openxmlformats.org/officeDocument/2006/relationships/tags" Target="../tags/tag384.xml"/><Relationship Id="rId6" Type="http://schemas.openxmlformats.org/officeDocument/2006/relationships/tags" Target="../tags/tag385.xml"/><Relationship Id="rId7" Type="http://schemas.openxmlformats.org/officeDocument/2006/relationships/tags" Target="../tags/tag386.xml"/><Relationship Id="rId8" Type="http://schemas.openxmlformats.org/officeDocument/2006/relationships/tags" Target="../tags/tag3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402.xml"/><Relationship Id="rId2" Type="http://schemas.openxmlformats.org/officeDocument/2006/relationships/tags" Target="../tags/tag40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13.xml"/><Relationship Id="rId20" Type="http://schemas.openxmlformats.org/officeDocument/2006/relationships/image" Target="../media/image35.emf"/><Relationship Id="rId10" Type="http://schemas.openxmlformats.org/officeDocument/2006/relationships/tags" Target="../tags/tag414.xml"/><Relationship Id="rId11" Type="http://schemas.openxmlformats.org/officeDocument/2006/relationships/tags" Target="../tags/tag415.xml"/><Relationship Id="rId12" Type="http://schemas.openxmlformats.org/officeDocument/2006/relationships/tags" Target="../tags/tag416.xml"/><Relationship Id="rId13" Type="http://schemas.openxmlformats.org/officeDocument/2006/relationships/tags" Target="../tags/tag417.xml"/><Relationship Id="rId14" Type="http://schemas.openxmlformats.org/officeDocument/2006/relationships/tags" Target="../tags/tag418.xml"/><Relationship Id="rId15" Type="http://schemas.openxmlformats.org/officeDocument/2006/relationships/tags" Target="../tags/tag419.xml"/><Relationship Id="rId16" Type="http://schemas.openxmlformats.org/officeDocument/2006/relationships/tags" Target="../tags/tag420.xml"/><Relationship Id="rId17" Type="http://schemas.openxmlformats.org/officeDocument/2006/relationships/tags" Target="../tags/tag421.xml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34.emf"/><Relationship Id="rId1" Type="http://schemas.openxmlformats.org/officeDocument/2006/relationships/tags" Target="../tags/tag405.xml"/><Relationship Id="rId2" Type="http://schemas.openxmlformats.org/officeDocument/2006/relationships/tags" Target="../tags/tag406.xml"/><Relationship Id="rId3" Type="http://schemas.openxmlformats.org/officeDocument/2006/relationships/tags" Target="../tags/tag407.xml"/><Relationship Id="rId4" Type="http://schemas.openxmlformats.org/officeDocument/2006/relationships/tags" Target="../tags/tag408.xml"/><Relationship Id="rId5" Type="http://schemas.openxmlformats.org/officeDocument/2006/relationships/tags" Target="../tags/tag409.xml"/><Relationship Id="rId6" Type="http://schemas.openxmlformats.org/officeDocument/2006/relationships/tags" Target="../tags/tag410.xml"/><Relationship Id="rId7" Type="http://schemas.openxmlformats.org/officeDocument/2006/relationships/tags" Target="../tags/tag411.xml"/><Relationship Id="rId8" Type="http://schemas.openxmlformats.org/officeDocument/2006/relationships/tags" Target="../tags/tag41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20" Type="http://schemas.openxmlformats.org/officeDocument/2006/relationships/image" Target="../media/image34.emf"/><Relationship Id="rId10" Type="http://schemas.openxmlformats.org/officeDocument/2006/relationships/tags" Target="../tags/tag431.xml"/><Relationship Id="rId11" Type="http://schemas.openxmlformats.org/officeDocument/2006/relationships/tags" Target="../tags/tag432.xml"/><Relationship Id="rId12" Type="http://schemas.openxmlformats.org/officeDocument/2006/relationships/tags" Target="../tags/tag433.xml"/><Relationship Id="rId13" Type="http://schemas.openxmlformats.org/officeDocument/2006/relationships/tags" Target="../tags/tag434.xml"/><Relationship Id="rId14" Type="http://schemas.openxmlformats.org/officeDocument/2006/relationships/tags" Target="../tags/tag435.xml"/><Relationship Id="rId15" Type="http://schemas.openxmlformats.org/officeDocument/2006/relationships/tags" Target="../tags/tag436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21.xml"/><Relationship Id="rId18" Type="http://schemas.openxmlformats.org/officeDocument/2006/relationships/image" Target="../media/image36.emf"/><Relationship Id="rId19" Type="http://schemas.openxmlformats.org/officeDocument/2006/relationships/image" Target="../media/image37.emf"/><Relationship Id="rId1" Type="http://schemas.openxmlformats.org/officeDocument/2006/relationships/tags" Target="../tags/tag422.xml"/><Relationship Id="rId2" Type="http://schemas.openxmlformats.org/officeDocument/2006/relationships/tags" Target="../tags/tag423.xml"/><Relationship Id="rId3" Type="http://schemas.openxmlformats.org/officeDocument/2006/relationships/tags" Target="../tags/tag424.xml"/><Relationship Id="rId4" Type="http://schemas.openxmlformats.org/officeDocument/2006/relationships/tags" Target="../tags/tag425.xml"/><Relationship Id="rId5" Type="http://schemas.openxmlformats.org/officeDocument/2006/relationships/tags" Target="../tags/tag426.xml"/><Relationship Id="rId6" Type="http://schemas.openxmlformats.org/officeDocument/2006/relationships/tags" Target="../tags/tag427.xml"/><Relationship Id="rId7" Type="http://schemas.openxmlformats.org/officeDocument/2006/relationships/tags" Target="../tags/tag428.xml"/><Relationship Id="rId8" Type="http://schemas.openxmlformats.org/officeDocument/2006/relationships/tags" Target="../tags/tag4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6" Type="http://schemas.openxmlformats.org/officeDocument/2006/relationships/image" Target="../media/image10.png"/><Relationship Id="rId1" Type="http://schemas.openxmlformats.org/officeDocument/2006/relationships/tags" Target="../tags/tag437.xml"/><Relationship Id="rId2" Type="http://schemas.openxmlformats.org/officeDocument/2006/relationships/tags" Target="../tags/tag4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7.bin"/><Relationship Id="rId20" Type="http://schemas.openxmlformats.org/officeDocument/2006/relationships/tags" Target="../tags/tag52.xml"/><Relationship Id="rId21" Type="http://schemas.openxmlformats.org/officeDocument/2006/relationships/tags" Target="../tags/tag53.xml"/><Relationship Id="rId22" Type="http://schemas.openxmlformats.org/officeDocument/2006/relationships/tags" Target="../tags/tag54.xml"/><Relationship Id="rId23" Type="http://schemas.openxmlformats.org/officeDocument/2006/relationships/tags" Target="../tags/tag55.xml"/><Relationship Id="rId24" Type="http://schemas.openxmlformats.org/officeDocument/2006/relationships/tags" Target="../tags/tag56.xml"/><Relationship Id="rId25" Type="http://schemas.openxmlformats.org/officeDocument/2006/relationships/tags" Target="../tags/tag57.xml"/><Relationship Id="rId26" Type="http://schemas.openxmlformats.org/officeDocument/2006/relationships/tags" Target="../tags/tag58.xml"/><Relationship Id="rId27" Type="http://schemas.openxmlformats.org/officeDocument/2006/relationships/tags" Target="../tags/tag59.xml"/><Relationship Id="rId28" Type="http://schemas.openxmlformats.org/officeDocument/2006/relationships/tags" Target="../tags/tag60.xml"/><Relationship Id="rId29" Type="http://schemas.openxmlformats.org/officeDocument/2006/relationships/tags" Target="../tags/tag61.xml"/><Relationship Id="rId1" Type="http://schemas.openxmlformats.org/officeDocument/2006/relationships/vmlDrawing" Target="../drawings/vmlDrawing1.v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30" Type="http://schemas.openxmlformats.org/officeDocument/2006/relationships/tags" Target="../tags/tag62.xml"/><Relationship Id="rId31" Type="http://schemas.openxmlformats.org/officeDocument/2006/relationships/slideLayout" Target="../slideLayouts/slideLayout2.xml"/><Relationship Id="rId32" Type="http://schemas.openxmlformats.org/officeDocument/2006/relationships/notesSlide" Target="../notesSlides/notesSlide5.xml"/><Relationship Id="rId9" Type="http://schemas.openxmlformats.org/officeDocument/2006/relationships/tags" Target="../tags/tag41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Relationship Id="rId33" Type="http://schemas.openxmlformats.org/officeDocument/2006/relationships/image" Target="../media/image8.png"/><Relationship Id="rId34" Type="http://schemas.openxmlformats.org/officeDocument/2006/relationships/oleObject" Target="../embeddings/oleObject1.bin"/><Relationship Id="rId35" Type="http://schemas.openxmlformats.org/officeDocument/2006/relationships/image" Target="../media/image2.png"/><Relationship Id="rId36" Type="http://schemas.openxmlformats.org/officeDocument/2006/relationships/oleObject" Target="../embeddings/oleObject2.bin"/><Relationship Id="rId10" Type="http://schemas.openxmlformats.org/officeDocument/2006/relationships/tags" Target="../tags/tag42.xml"/><Relationship Id="rId11" Type="http://schemas.openxmlformats.org/officeDocument/2006/relationships/tags" Target="../tags/tag43.xml"/><Relationship Id="rId12" Type="http://schemas.openxmlformats.org/officeDocument/2006/relationships/tags" Target="../tags/tag44.xml"/><Relationship Id="rId13" Type="http://schemas.openxmlformats.org/officeDocument/2006/relationships/tags" Target="../tags/tag45.xml"/><Relationship Id="rId14" Type="http://schemas.openxmlformats.org/officeDocument/2006/relationships/tags" Target="../tags/tag46.xml"/><Relationship Id="rId15" Type="http://schemas.openxmlformats.org/officeDocument/2006/relationships/tags" Target="../tags/tag47.xml"/><Relationship Id="rId16" Type="http://schemas.openxmlformats.org/officeDocument/2006/relationships/tags" Target="../tags/tag48.xml"/><Relationship Id="rId17" Type="http://schemas.openxmlformats.org/officeDocument/2006/relationships/tags" Target="../tags/tag49.xml"/><Relationship Id="rId18" Type="http://schemas.openxmlformats.org/officeDocument/2006/relationships/tags" Target="../tags/tag50.xml"/><Relationship Id="rId19" Type="http://schemas.openxmlformats.org/officeDocument/2006/relationships/tags" Target="../tags/tag51.xml"/><Relationship Id="rId37" Type="http://schemas.openxmlformats.org/officeDocument/2006/relationships/image" Target="../media/image3.png"/><Relationship Id="rId38" Type="http://schemas.openxmlformats.org/officeDocument/2006/relationships/oleObject" Target="../embeddings/oleObject3.bin"/><Relationship Id="rId39" Type="http://schemas.openxmlformats.org/officeDocument/2006/relationships/image" Target="../media/image4.png"/><Relationship Id="rId40" Type="http://schemas.openxmlformats.org/officeDocument/2006/relationships/oleObject" Target="../embeddings/oleObject4.bin"/><Relationship Id="rId41" Type="http://schemas.openxmlformats.org/officeDocument/2006/relationships/image" Target="../media/image5.png"/><Relationship Id="rId42" Type="http://schemas.openxmlformats.org/officeDocument/2006/relationships/oleObject" Target="../embeddings/oleObject5.bin"/><Relationship Id="rId43" Type="http://schemas.openxmlformats.org/officeDocument/2006/relationships/image" Target="../media/image6.png"/><Relationship Id="rId44" Type="http://schemas.openxmlformats.org/officeDocument/2006/relationships/oleObject" Target="../embeddings/oleObject6.bin"/><Relationship Id="rId4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tags" Target="../tags/tag72.xml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tags" Target="../tags/tag75.xml"/><Relationship Id="rId15" Type="http://schemas.openxmlformats.org/officeDocument/2006/relationships/tags" Target="../tags/tag76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6.xml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tags" Target="../tags/tag68.xml"/><Relationship Id="rId8" Type="http://schemas.openxmlformats.org/officeDocument/2006/relationships/tags" Target="../tags/tag69.xml"/><Relationship Id="rId9" Type="http://schemas.openxmlformats.org/officeDocument/2006/relationships/tags" Target="../tags/tag70.xml"/><Relationship Id="rId10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8.xml"/><Relationship Id="rId13" Type="http://schemas.openxmlformats.org/officeDocument/2006/relationships/image" Target="../media/image9.png"/><Relationship Id="rId1" Type="http://schemas.openxmlformats.org/officeDocument/2006/relationships/tags" Target="../tags/tag80.xml"/><Relationship Id="rId2" Type="http://schemas.openxmlformats.org/officeDocument/2006/relationships/tags" Target="../tags/tag81.xml"/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tags" Target="../tags/tag86.xml"/><Relationship Id="rId8" Type="http://schemas.openxmlformats.org/officeDocument/2006/relationships/tags" Target="../tags/tag87.xml"/><Relationship Id="rId9" Type="http://schemas.openxmlformats.org/officeDocument/2006/relationships/tags" Target="../tags/tag88.xml"/><Relationship Id="rId10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tags" Target="../tags/tag9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15964" y="5504688"/>
            <a:ext cx="3584836" cy="1353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6382" y="4011"/>
            <a:ext cx="9144000" cy="404653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sz="4800" b="1" dirty="0" smtClean="0"/>
              <a:t>CRISP</a:t>
            </a:r>
            <a:r>
              <a:rPr lang="en-US" b="1" dirty="0" smtClean="0"/>
              <a:t> Performance Model for Dynamic Voltage and Frequency Scaling in a GPGPU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393" y="3577439"/>
            <a:ext cx="9144000" cy="685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Rajib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Dean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Tullsen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 smtClean="0"/>
          </a:p>
        </p:txBody>
      </p:sp>
      <p:sp>
        <p:nvSpPr>
          <p:cNvPr id="6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676400" y="5334000"/>
            <a:ext cx="6400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6382" y="4455719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 2015</a:t>
            </a:r>
          </a:p>
          <a:p>
            <a:endParaRPr lang="en-US" b="1" dirty="0" smtClean="0"/>
          </a:p>
        </p:txBody>
      </p:sp>
    </p:spTree>
  </p:cSld>
  <p:clrMapOvr>
    <a:masterClrMapping/>
  </p:clrMapOvr>
  <p:transition advTm="150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Limitation of CPU Models on </a:t>
            </a:r>
            <a:r>
              <a:rPr lang="en-US" sz="4000" b="1" u="sng" dirty="0" err="1" smtClean="0"/>
              <a:t>GPGPUs</a:t>
            </a:r>
            <a:endParaRPr lang="en-US" sz="40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83882" y="1389529"/>
            <a:ext cx="1846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57200" y="987552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L1 Cache Miss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Memory/Computation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Overlap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Store Stalls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 Stall Classification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4730" y="5920026"/>
            <a:ext cx="9211670" cy="86177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b="1" dirty="0" smtClean="0"/>
              <a:t>Ignoring the scaling of overlapped computation causes under prediction of execution time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432" y="3124200"/>
            <a:ext cx="5598720" cy="762000"/>
            <a:chOff x="27432" y="3124200"/>
            <a:chExt cx="5598720" cy="762000"/>
          </a:xfrm>
        </p:grpSpPr>
        <p:sp>
          <p:nvSpPr>
            <p:cNvPr id="30" name="Rectangle 29"/>
            <p:cNvSpPr/>
            <p:nvPr/>
          </p:nvSpPr>
          <p:spPr>
            <a:xfrm>
              <a:off x="27432" y="35814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329184" y="31242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9184" y="3124200"/>
              <a:ext cx="2715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29184" y="3581400"/>
              <a:ext cx="301752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44952" y="35814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044952" y="31242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0936" y="3581400"/>
              <a:ext cx="301752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2688" y="3581400"/>
              <a:ext cx="301752" cy="304800"/>
            </a:xfrm>
            <a:prstGeom prst="rect">
              <a:avLst/>
            </a:prstGeom>
            <a:solidFill>
              <a:srgbClr val="0D1CEA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34440" y="3581400"/>
              <a:ext cx="301752" cy="304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36192" y="3581400"/>
              <a:ext cx="301752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37944" y="3581400"/>
              <a:ext cx="301752" cy="304800"/>
            </a:xfrm>
            <a:prstGeom prst="rect">
              <a:avLst/>
            </a:prstGeom>
            <a:solidFill>
              <a:srgbClr val="24242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39696" y="3581400"/>
              <a:ext cx="301752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57600" y="3352800"/>
              <a:ext cx="1968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At frequency f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" y="4126468"/>
            <a:ext cx="5627917" cy="902732"/>
            <a:chOff x="30480" y="4126468"/>
            <a:chExt cx="5627917" cy="902732"/>
          </a:xfrm>
        </p:grpSpPr>
        <p:sp>
          <p:nvSpPr>
            <p:cNvPr id="70" name="Rectangle 69"/>
            <p:cNvSpPr/>
            <p:nvPr/>
          </p:nvSpPr>
          <p:spPr>
            <a:xfrm>
              <a:off x="30480" y="4724399"/>
              <a:ext cx="603504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630936" y="42672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30936" y="4267200"/>
              <a:ext cx="2715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630936" y="4724399"/>
              <a:ext cx="603504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1960" y="4724399"/>
              <a:ext cx="603504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3352800" y="42672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234440" y="4724399"/>
              <a:ext cx="603504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837944" y="4724399"/>
              <a:ext cx="603504" cy="304800"/>
            </a:xfrm>
            <a:prstGeom prst="rect">
              <a:avLst/>
            </a:prstGeom>
            <a:solidFill>
              <a:srgbClr val="0D1CEA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441448" y="4724399"/>
              <a:ext cx="603504" cy="304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044952" y="4724399"/>
              <a:ext cx="603504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648456" y="4724399"/>
              <a:ext cx="603504" cy="304800"/>
            </a:xfrm>
            <a:prstGeom prst="rect">
              <a:avLst/>
            </a:prstGeom>
            <a:solidFill>
              <a:srgbClr val="24242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855464" y="4724400"/>
              <a:ext cx="603504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652976" y="4126468"/>
                  <a:ext cx="2005421" cy="63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i="1" dirty="0" smtClean="0"/>
                    <a:t>At frequency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g-BG" sz="24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charset="0"/>
                            </a:rPr>
                            <m:t>𝒇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2400" b="1" i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976" y="4126468"/>
                  <a:ext cx="2005421" cy="6301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59" b="-97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8309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07"/>
    </mc:Choice>
    <mc:Fallback xmlns="">
      <p:transition spd="slow" advTm="24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6248400" y="3352800"/>
            <a:ext cx="3276600" cy="10665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_uk_l2_miss_tlp_700.0_prediction_trend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2819400"/>
            <a:ext cx="5033772" cy="3355848"/>
          </a:xfrm>
          <a:prstGeom prst="rect">
            <a:avLst/>
          </a:prstGeom>
          <a:effectLst/>
        </p:spPr>
      </p:pic>
      <p:sp>
        <p:nvSpPr>
          <p:cNvPr id="92" name="TextBox 91"/>
          <p:cNvSpPr txBox="1"/>
          <p:nvPr/>
        </p:nvSpPr>
        <p:spPr>
          <a:xfrm>
            <a:off x="84730" y="5920026"/>
            <a:ext cx="9211670" cy="86177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b="1" dirty="0" smtClean="0"/>
              <a:t>Ignoring the scaling of overlapped computation causes under prediction of execution time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Limitation of CPU Models on </a:t>
            </a:r>
            <a:r>
              <a:rPr lang="en-US" sz="4000" b="1" u="sng" dirty="0" err="1" smtClean="0"/>
              <a:t>GPGPUs</a:t>
            </a:r>
            <a:endParaRPr lang="en-US" sz="4000" b="1" u="sn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86" y="3091683"/>
            <a:ext cx="2884968" cy="2286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83882" y="1389529"/>
            <a:ext cx="1846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57200" y="987552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L1 Cache Miss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Memory/Computation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Overlap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Store Stalls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 Stall Classification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56788" y="5715000"/>
            <a:ext cx="240034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prediction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413980" y="3124200"/>
            <a:ext cx="228222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15 Core 48 Warp/Core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-497749" y="4050017"/>
            <a:ext cx="1846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85437" y="3544669"/>
            <a:ext cx="28870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ransition from memory bound to compute bound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82967" y="3987463"/>
            <a:ext cx="1798320" cy="304800"/>
          </a:xfrm>
          <a:prstGeom prst="rect">
            <a:avLst/>
          </a:prstGeom>
          <a:noFill/>
          <a:ln w="444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30" name="Straight Connector 29"/>
          <p:cNvCxnSpPr/>
          <p:nvPr>
            <p:custDataLst>
              <p:tags r:id="rId2"/>
            </p:custDataLst>
          </p:nvPr>
        </p:nvCxnSpPr>
        <p:spPr>
          <a:xfrm flipV="1">
            <a:off x="4114800" y="4876801"/>
            <a:ext cx="685800" cy="152399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3"/>
            </p:custDataLst>
          </p:nvPr>
        </p:nvCxnSpPr>
        <p:spPr>
          <a:xfrm flipV="1">
            <a:off x="4800600" y="3581400"/>
            <a:ext cx="3810000" cy="1295400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56"/>
          <p:cNvGrpSpPr/>
          <p:nvPr/>
        </p:nvGrpSpPr>
        <p:grpSpPr>
          <a:xfrm>
            <a:off x="7467600" y="3741674"/>
            <a:ext cx="381000" cy="525526"/>
            <a:chOff x="152401" y="1433195"/>
            <a:chExt cx="381000" cy="525526"/>
          </a:xfrm>
          <a:effectLst/>
        </p:grpSpPr>
        <p:cxnSp>
          <p:nvCxnSpPr>
            <p:cNvPr id="73" name="Straight Arrow Connector 72"/>
            <p:cNvCxnSpPr/>
            <p:nvPr/>
          </p:nvCxnSpPr>
          <p:spPr>
            <a:xfrm rot="16200000" flipH="1">
              <a:off x="182723" y="1608044"/>
              <a:ext cx="415163" cy="28619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52401" y="1433195"/>
              <a:ext cx="182880" cy="182880"/>
            </a:xfrm>
            <a:prstGeom prst="ellipse">
              <a:avLst/>
            </a:prstGeom>
            <a:solidFill>
              <a:srgbClr val="FF0000"/>
            </a:solidFill>
            <a:ln w="5397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97866" y="2694730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dirty="0" smtClean="0">
                <a:solidFill>
                  <a:srgbClr val="FF0000"/>
                </a:solidFill>
              </a:rPr>
              <a:t>requency is reduced from left to right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0935" y="2209800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b="1" i="1" dirty="0" smtClean="0">
                <a:solidFill>
                  <a:srgbClr val="FF0000"/>
                </a:solidFill>
              </a:rPr>
              <a:t>rediction baseline frequency is 700 MHz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5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62"/>
    </mc:Choice>
    <mc:Fallback xmlns="">
      <p:transition spd="slow" advTm="40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347 L -0.3474 0.0810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38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_uk_writes_32threads_1_core_700.0_prediction_trend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713" y="2971800"/>
            <a:ext cx="5033772" cy="3355848"/>
          </a:xfrm>
          <a:prstGeom prst="rect">
            <a:avLst/>
          </a:prstGeom>
          <a:effectLst/>
        </p:spPr>
      </p:pic>
      <p:pic>
        <p:nvPicPr>
          <p:cNvPr id="22" name="Picture 21" descr="_uk_writes_1threads_1_core_700.0_prediction_trend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7713" y="2971800"/>
            <a:ext cx="5033772" cy="335584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Limitation of CPU Models on </a:t>
            </a:r>
            <a:r>
              <a:rPr lang="en-US" sz="4000" b="1" u="sng" dirty="0" err="1" smtClean="0"/>
              <a:t>GPGPUs</a:t>
            </a:r>
            <a:endParaRPr lang="en-US" sz="40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83882" y="1389529"/>
            <a:ext cx="1846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457200" y="987552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L1 Cache Miss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Memory/Computation Overlap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Store Stalls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 Stall Classification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161" y="3429000"/>
            <a:ext cx="260603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1 Core 1 Warp(32 Thread)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3440668"/>
            <a:ext cx="167019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1 Core 1 Thread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56788" y="5867400"/>
            <a:ext cx="240034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prediction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914400"/>
            <a:ext cx="2771601" cy="145389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96016" y="3886200"/>
          <a:ext cx="3537784" cy="1320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26352"/>
                <a:gridCol w="1611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Settings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1">
                        <a:alpha val="1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LSQ Full (Cycle%)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1">
                        <a:alpha val="1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Core</a:t>
                      </a:r>
                      <a:r>
                        <a:rPr lang="en-US" sz="1600" baseline="0" dirty="0" smtClean="0"/>
                        <a:t> 1 Thread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Core 1</a:t>
                      </a:r>
                      <a:r>
                        <a:rPr lang="en-US" sz="1600" baseline="0" dirty="0" smtClean="0"/>
                        <a:t> Warp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7" name="Rectangle 66"/>
          <p:cNvSpPr/>
          <p:nvPr/>
        </p:nvSpPr>
        <p:spPr>
          <a:xfrm>
            <a:off x="6812280" y="1600036"/>
            <a:ext cx="1569720" cy="380999"/>
          </a:xfrm>
          <a:prstGeom prst="rect">
            <a:avLst/>
          </a:prstGeom>
          <a:noFill/>
          <a:ln w="444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200" y="6172200"/>
            <a:ext cx="10126070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Ignoring store stall cycles causes over prediction of execution time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-497749" y="4050017"/>
            <a:ext cx="1846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981200" y="2266146"/>
            <a:ext cx="9067800" cy="47705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b="1" dirty="0" smtClean="0"/>
              <a:t>1 SIMD store may fork into 32 stores</a:t>
            </a:r>
          </a:p>
        </p:txBody>
      </p:sp>
      <p:grpSp>
        <p:nvGrpSpPr>
          <p:cNvPr id="72" name="Group 89"/>
          <p:cNvGrpSpPr/>
          <p:nvPr/>
        </p:nvGrpSpPr>
        <p:grpSpPr>
          <a:xfrm>
            <a:off x="5791200" y="3810000"/>
            <a:ext cx="710080" cy="411229"/>
            <a:chOff x="6217919" y="2606040"/>
            <a:chExt cx="710080" cy="411229"/>
          </a:xfrm>
          <a:effectLst/>
        </p:grpSpPr>
        <p:cxnSp>
          <p:nvCxnSpPr>
            <p:cNvPr id="73" name="Straight Arrow Connector 72"/>
            <p:cNvCxnSpPr/>
            <p:nvPr/>
          </p:nvCxnSpPr>
          <p:spPr>
            <a:xfrm>
              <a:off x="6248400" y="2667002"/>
              <a:ext cx="679599" cy="35026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6217919" y="2606040"/>
              <a:ext cx="182880" cy="182880"/>
            </a:xfrm>
            <a:prstGeom prst="ellipse">
              <a:avLst/>
            </a:prstGeom>
            <a:solidFill>
              <a:srgbClr val="FF0000"/>
            </a:solidFill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90161" y="3849469"/>
            <a:ext cx="320710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ransition from memory bound  to            compute bound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30" name="Straight Connector 29"/>
          <p:cNvCxnSpPr/>
          <p:nvPr>
            <p:custDataLst>
              <p:tags r:id="rId2"/>
            </p:custDataLst>
          </p:nvPr>
        </p:nvCxnSpPr>
        <p:spPr>
          <a:xfrm flipV="1">
            <a:off x="4423939" y="5110480"/>
            <a:ext cx="1550141" cy="4096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3"/>
            </p:custDataLst>
          </p:nvPr>
        </p:nvCxnSpPr>
        <p:spPr>
          <a:xfrm flipV="1">
            <a:off x="5974080" y="4649724"/>
            <a:ext cx="2712720" cy="460756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97866" y="2907268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dirty="0" smtClean="0">
                <a:solidFill>
                  <a:srgbClr val="FF0000"/>
                </a:solidFill>
              </a:rPr>
              <a:t>requency is reduced from left to right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0935" y="2602468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b="1" i="1" dirty="0" smtClean="0">
                <a:solidFill>
                  <a:srgbClr val="FF0000"/>
                </a:solidFill>
              </a:rPr>
              <a:t>rediction baseline frequency is 700 MHz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6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18"/>
    </mc:Choice>
    <mc:Fallback xmlns="">
      <p:transition spd="slow" advTm="74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3872 0.1256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38" grpId="0"/>
      <p:bldP spid="67" grpId="0" animBg="1"/>
      <p:bldP spid="76" grpId="0"/>
      <p:bldP spid="87" grpId="0"/>
      <p:bldP spid="28" grpId="0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u="sng" dirty="0" smtClean="0"/>
              <a:t>Outline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722376"/>
            <a:ext cx="9220200" cy="5897563"/>
          </a:xfrm>
          <a:effectLst/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DVFS Performance Models for CPUs</a:t>
            </a:r>
          </a:p>
          <a:p>
            <a:pPr>
              <a:buFont typeface="Wingdings" charset="2"/>
              <a:buChar char="q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Limitation of Existing Models</a:t>
            </a:r>
          </a:p>
          <a:p>
            <a:pPr>
              <a:buFont typeface="Wingdings" charset="2"/>
              <a:buChar char="q"/>
            </a:pPr>
            <a:r>
              <a:rPr lang="en-US" sz="2700" b="1" dirty="0" smtClean="0"/>
              <a:t>Critical Stalled Path (CRISP)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Model Component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Model Parameterization 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Hardware mechanism and overhead</a:t>
            </a:r>
          </a:p>
          <a:p>
            <a:pPr>
              <a:buFont typeface="Wingdings" charset="2"/>
              <a:buChar char="q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Execution Time Prediction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Energy Savings</a:t>
            </a:r>
          </a:p>
          <a:p>
            <a:pPr>
              <a:buNone/>
            </a:pPr>
            <a:r>
              <a:rPr lang="en-US" sz="2700" dirty="0" smtClean="0"/>
              <a:t>	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4"/>
    </mc:Choice>
    <mc:Fallback xmlns="">
      <p:transition spd="slow" advTm="510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cp_2.pd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143000" y="685800"/>
            <a:ext cx="7063740" cy="2825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err="1" smtClean="0"/>
              <a:t>CRItical</a:t>
            </a:r>
            <a:r>
              <a:rPr lang="en-US" sz="4000" b="1" u="sng" dirty="0" smtClean="0"/>
              <a:t> Stalled Path (CRISP)</a:t>
            </a:r>
            <a:endParaRPr lang="en-US" sz="4000" b="1" u="sng" dirty="0"/>
          </a:p>
        </p:txBody>
      </p:sp>
      <p:pic>
        <p:nvPicPr>
          <p:cNvPr id="4" name="Content Placeholder 3" descr="wcp.pdf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43000" y="682237"/>
            <a:ext cx="7066314" cy="2826525"/>
          </a:xfrm>
          <a:effectLst/>
        </p:spPr>
      </p:pic>
      <p:graphicFrame>
        <p:nvGraphicFramePr>
          <p:cNvPr id="107522" name="Object 2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659063" y="3503612"/>
          <a:ext cx="32083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5" name="Equation" r:id="rId20" imgW="1422400" imgH="203200" progId="Equation.3">
                  <p:embed/>
                </p:oleObj>
              </mc:Choice>
              <mc:Fallback>
                <p:oleObj name="Equation" r:id="rId20" imgW="14224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3503612"/>
                        <a:ext cx="3208337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4191000"/>
            <a:ext cx="86868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700" noProof="0" dirty="0" smtClean="0"/>
              <a:t> GPGPU kernel has 3 different phases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400" noProof="0" dirty="0" smtClean="0"/>
              <a:t>load outstanding, pure compute, store stall</a:t>
            </a:r>
          </a:p>
        </p:txBody>
      </p:sp>
      <p:sp useBgFill="1"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4023360" y="1307592"/>
            <a:ext cx="3276600" cy="138988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1219200" y="1307592"/>
            <a:ext cx="2651760" cy="138988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5257800" y="1295400"/>
            <a:ext cx="502920" cy="138988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1219200" y="685800"/>
            <a:ext cx="3276600" cy="19812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1219200" y="2743200"/>
            <a:ext cx="6004560" cy="533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57200" y="5257800"/>
            <a:ext cx="86868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700" dirty="0" smtClean="0"/>
              <a:t>Execution time= Load critical path + compute store path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700" dirty="0" smtClean="0"/>
              <a:t>Both LCP and CSP scale independently with frequency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>
            <p:custDataLst>
              <p:tags r:id="rId14"/>
            </p:custDataLst>
          </p:nvPr>
        </p:nvCxnSpPr>
        <p:spPr>
          <a:xfrm flipV="1">
            <a:off x="1219200" y="2685288"/>
            <a:ext cx="6324600" cy="12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Striped Right Arrow 4"/>
          <p:cNvSpPr>
            <a:spLocks noChangeAspect="1"/>
          </p:cNvSpPr>
          <p:nvPr/>
        </p:nvSpPr>
        <p:spPr>
          <a:xfrm>
            <a:off x="3712464" y="2749297"/>
            <a:ext cx="307533" cy="27432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90"/>
    </mc:Choice>
    <mc:Fallback xmlns="">
      <p:transition spd="slow" advTm="6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Content Placeholder 3" descr="new_models.pdf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38"/>
          <a:srcRect t="-32494" b="-32494"/>
          <a:stretch>
            <a:fillRect/>
          </a:stretch>
        </p:blipFill>
        <p:spPr>
          <a:xfrm>
            <a:off x="3531843" y="-381000"/>
            <a:ext cx="9892837" cy="5440680"/>
          </a:xfrm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Load Critical Path (LCP) Portion</a:t>
            </a:r>
            <a:endParaRPr lang="en-US" sz="4000" b="1" u="sng" dirty="0"/>
          </a:p>
        </p:txBody>
      </p:sp>
      <p:sp>
        <p:nvSpPr>
          <p:cNvPr id="15" name="Conten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52400" y="4846637"/>
            <a:ext cx="982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q"/>
              <a:defRPr/>
            </a:pPr>
            <a:r>
              <a:rPr lang="en-US" sz="2700" dirty="0" smtClean="0"/>
              <a:t>LCP is the longest sequence of dependent load latency [CRIT]</a:t>
            </a:r>
            <a:endParaRPr lang="en-US" sz="2700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700" noProof="0" dirty="0" smtClean="0"/>
              <a:t>An LCP cycle is an overlapped computation or load stall</a:t>
            </a: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04800" y="1828800"/>
          <a:ext cx="5873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9" name="Equation" r:id="rId39" imgW="342900" imgH="215900" progId="Equation.3">
                  <p:embed/>
                </p:oleObj>
              </mc:Choice>
              <mc:Fallback>
                <p:oleObj name="Equation" r:id="rId39" imgW="342900" imgH="215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5873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47663" y="2679700"/>
          <a:ext cx="52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0" name="Equation" r:id="rId41" imgW="304800" imgH="215900" progId="Equation.3">
                  <p:embed/>
                </p:oleObj>
              </mc:Choice>
              <mc:Fallback>
                <p:oleObj name="Equation" r:id="rId41" imgW="3048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679700"/>
                        <a:ext cx="520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>
          <a:xfrm>
            <a:off x="1001546" y="1752600"/>
            <a:ext cx="253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Overlapped computation</a:t>
            </a:r>
            <a:endParaRPr lang="en-US" dirty="0"/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1004527" y="2754868"/>
            <a:ext cx="10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Stall</a:t>
            </a:r>
            <a:endParaRPr lang="en-US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58775" y="10033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1" name="Equation" r:id="rId43" imgW="279400" imgH="203200" progId="Equation.3">
                  <p:embed/>
                </p:oleObj>
              </mc:Choice>
              <mc:Fallback>
                <p:oleObj name="Equation" r:id="rId43" imgW="2794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003300"/>
                        <a:ext cx="47942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1001546" y="990600"/>
            <a:ext cx="17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critical path</a:t>
            </a:r>
            <a:endParaRPr lang="en-US" dirty="0"/>
          </a:p>
        </p:txBody>
      </p:sp>
      <p:sp>
        <p:nvSpPr>
          <p:cNvPr id="158" name="Rectangle 157"/>
          <p:cNvSpPr/>
          <p:nvPr>
            <p:custDataLst>
              <p:tags r:id="rId12"/>
            </p:custDataLst>
          </p:nvPr>
        </p:nvSpPr>
        <p:spPr>
          <a:xfrm>
            <a:off x="76200" y="1752600"/>
            <a:ext cx="2286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"/>
            </p:custDataLst>
          </p:nvPr>
        </p:nvSpPr>
        <p:spPr>
          <a:xfrm>
            <a:off x="76200" y="2646164"/>
            <a:ext cx="228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BE50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0" name="Rectangle 89"/>
          <p:cNvSpPr/>
          <p:nvPr>
            <p:custDataLst>
              <p:tags r:id="rId15"/>
            </p:custDataLst>
          </p:nvPr>
        </p:nvSpPr>
        <p:spPr>
          <a:xfrm>
            <a:off x="3822192" y="1755648"/>
            <a:ext cx="1280160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>
            <p:custDataLst>
              <p:tags r:id="rId16"/>
            </p:custDataLst>
          </p:nvPr>
        </p:nvSpPr>
        <p:spPr>
          <a:xfrm>
            <a:off x="3545710" y="2362200"/>
            <a:ext cx="7821957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17"/>
            </p:custDataLst>
          </p:nvPr>
        </p:nvSpPr>
        <p:spPr>
          <a:xfrm>
            <a:off x="5742432" y="1755648"/>
            <a:ext cx="804672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18"/>
            </p:custDataLst>
          </p:nvPr>
        </p:nvSpPr>
        <p:spPr>
          <a:xfrm>
            <a:off x="7498080" y="1755648"/>
            <a:ext cx="804672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19"/>
            </p:custDataLst>
          </p:nvPr>
        </p:nvSpPr>
        <p:spPr>
          <a:xfrm>
            <a:off x="3571110" y="2684462"/>
            <a:ext cx="7821957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20"/>
            </p:custDataLst>
          </p:nvPr>
        </p:nvSpPr>
        <p:spPr>
          <a:xfrm>
            <a:off x="6073286" y="1764792"/>
            <a:ext cx="1916582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21"/>
            </p:custDataLst>
          </p:nvPr>
        </p:nvSpPr>
        <p:spPr>
          <a:xfrm>
            <a:off x="3200400" y="2907792"/>
            <a:ext cx="1280160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A=8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4475293" y="2907792"/>
            <a:ext cx="804672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B=5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5276917" y="2907792"/>
            <a:ext cx="804672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D=5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>
            <p:custDataLst>
              <p:tags r:id="rId24"/>
            </p:custDataLst>
          </p:nvPr>
        </p:nvSpPr>
        <p:spPr>
          <a:xfrm>
            <a:off x="3207327" y="3287426"/>
            <a:ext cx="1280160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A=8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>
            <p:custDataLst>
              <p:tags r:id="rId25"/>
            </p:custDataLst>
          </p:nvPr>
        </p:nvSpPr>
        <p:spPr>
          <a:xfrm>
            <a:off x="4481389" y="3288792"/>
            <a:ext cx="1916582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C=12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>
            <p:custDataLst>
              <p:tags r:id="rId26"/>
            </p:custDataLst>
          </p:nvPr>
        </p:nvGrpSpPr>
        <p:grpSpPr>
          <a:xfrm>
            <a:off x="3828127" y="1755648"/>
            <a:ext cx="4482218" cy="292608"/>
            <a:chOff x="3828127" y="1755648"/>
            <a:chExt cx="4482218" cy="292608"/>
          </a:xfrm>
        </p:grpSpPr>
        <p:grpSp>
          <p:nvGrpSpPr>
            <p:cNvPr id="7" name="Group 6"/>
            <p:cNvGrpSpPr/>
            <p:nvPr/>
          </p:nvGrpSpPr>
          <p:grpSpPr>
            <a:xfrm>
              <a:off x="3828127" y="1755648"/>
              <a:ext cx="1280160" cy="292608"/>
              <a:chOff x="3828127" y="1755648"/>
              <a:chExt cx="1280160" cy="292608"/>
            </a:xfrm>
          </p:grpSpPr>
          <p:sp>
            <p:nvSpPr>
              <p:cNvPr id="103" name="Rectangle 102"/>
              <p:cNvSpPr/>
              <p:nvPr>
                <p:custDataLst>
                  <p:tags r:id="rId34"/>
                </p:custDataLst>
              </p:nvPr>
            </p:nvSpPr>
            <p:spPr>
              <a:xfrm>
                <a:off x="3828127" y="1755648"/>
                <a:ext cx="1280160" cy="29260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>
                <p:custDataLst>
                  <p:tags r:id="rId35"/>
                </p:custDataLst>
              </p:nvPr>
            </p:nvSpPr>
            <p:spPr>
              <a:xfrm>
                <a:off x="4928616" y="1755648"/>
                <a:ext cx="173736" cy="292608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71616" y="1755648"/>
              <a:ext cx="2238729" cy="292608"/>
              <a:chOff x="6071616" y="1755648"/>
              <a:chExt cx="2238729" cy="292608"/>
            </a:xfrm>
          </p:grpSpPr>
          <p:sp>
            <p:nvSpPr>
              <p:cNvPr id="105" name="Rectangle 104"/>
              <p:cNvSpPr/>
              <p:nvPr>
                <p:custDataLst>
                  <p:tags r:id="rId31"/>
                </p:custDataLst>
              </p:nvPr>
            </p:nvSpPr>
            <p:spPr>
              <a:xfrm>
                <a:off x="6071616" y="1755648"/>
                <a:ext cx="1918252" cy="29260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>
                <p:custDataLst>
                  <p:tags r:id="rId32"/>
                </p:custDataLst>
              </p:nvPr>
            </p:nvSpPr>
            <p:spPr>
              <a:xfrm>
                <a:off x="7696200" y="1755648"/>
                <a:ext cx="291084" cy="292608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>
                <p:custDataLst>
                  <p:tags r:id="rId33"/>
                </p:custDataLst>
              </p:nvPr>
            </p:nvSpPr>
            <p:spPr>
              <a:xfrm>
                <a:off x="8136609" y="1755648"/>
                <a:ext cx="173736" cy="292608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/>
          <p:cNvSpPr txBox="1"/>
          <p:nvPr>
            <p:custDataLst>
              <p:tags r:id="rId27"/>
            </p:custDataLst>
          </p:nvPr>
        </p:nvSpPr>
        <p:spPr>
          <a:xfrm>
            <a:off x="6705600" y="2554575"/>
            <a:ext cx="3168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Dependent Loads</a:t>
            </a:r>
          </a:p>
          <a:p>
            <a:r>
              <a:rPr lang="en-US" sz="2400" dirty="0" smtClean="0"/>
              <a:t>A </a:t>
            </a:r>
            <a:r>
              <a:rPr lang="en-US" sz="2400" dirty="0" smtClean="0">
                <a:sym typeface="Wingdings"/>
              </a:rPr>
              <a:t> B</a:t>
            </a:r>
          </a:p>
          <a:p>
            <a:r>
              <a:rPr lang="en-US" sz="2400" dirty="0">
                <a:sym typeface="Wingdings"/>
              </a:rPr>
              <a:t>A  </a:t>
            </a:r>
            <a:r>
              <a:rPr lang="en-US" sz="2400" dirty="0" smtClean="0">
                <a:sym typeface="Wingdings"/>
              </a:rPr>
              <a:t>C</a:t>
            </a:r>
          </a:p>
          <a:p>
            <a:r>
              <a:rPr lang="en-US" sz="2400" dirty="0">
                <a:sym typeface="Wingdings"/>
              </a:rPr>
              <a:t>A  D </a:t>
            </a:r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B  D</a:t>
            </a:r>
          </a:p>
        </p:txBody>
      </p:sp>
      <p:grpSp>
        <p:nvGrpSpPr>
          <p:cNvPr id="34" name="Group 33"/>
          <p:cNvGrpSpPr/>
          <p:nvPr>
            <p:custDataLst>
              <p:tags r:id="rId28"/>
            </p:custDataLst>
          </p:nvPr>
        </p:nvGrpSpPr>
        <p:grpSpPr>
          <a:xfrm>
            <a:off x="8099940" y="857437"/>
            <a:ext cx="182880" cy="655324"/>
            <a:chOff x="-76200" y="1706880"/>
            <a:chExt cx="182880" cy="655324"/>
          </a:xfrm>
          <a:effectLst/>
        </p:grpSpPr>
        <p:cxnSp>
          <p:nvCxnSpPr>
            <p:cNvPr id="35" name="Straight Arrow Connector 34"/>
            <p:cNvCxnSpPr/>
            <p:nvPr>
              <p:custDataLst>
                <p:tags r:id="rId29"/>
              </p:custDataLst>
            </p:nvPr>
          </p:nvCxnSpPr>
          <p:spPr>
            <a:xfrm rot="16200000" flipH="1">
              <a:off x="-302957" y="2040638"/>
              <a:ext cx="643130" cy="1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-76200" y="1706880"/>
              <a:ext cx="182880" cy="182880"/>
            </a:xfrm>
            <a:prstGeom prst="ellipse">
              <a:avLst/>
            </a:prstGeom>
            <a:solidFill>
              <a:srgbClr val="FF0000"/>
            </a:solidFill>
            <a:ln w="5397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03"/>
    </mc:Choice>
    <mc:Fallback xmlns="">
      <p:transition spd="slow" advTm="37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0" grpId="2" animBg="1"/>
      <p:bldP spid="92" grpId="0" animBg="1"/>
      <p:bldP spid="92" grpId="1" animBg="1"/>
      <p:bldP spid="94" grpId="0" animBg="1"/>
      <p:bldP spid="94" grpId="1" animBg="1"/>
      <p:bldP spid="99" grpId="0" animBg="1"/>
      <p:bldP spid="95" grpId="0" animBg="1"/>
      <p:bldP spid="97" grpId="0" animBg="1"/>
      <p:bldP spid="98" grpId="0" animBg="1"/>
      <p:bldP spid="100" grpId="2" animBg="1"/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827520" y="1600200"/>
            <a:ext cx="640080" cy="6400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tall_dist_lavaMD_freq_scale_abs.pdf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83"/>
          <a:stretch>
            <a:fillRect/>
          </a:stretch>
        </p:blipFill>
        <p:spPr>
          <a:xfrm>
            <a:off x="4236720" y="2302510"/>
            <a:ext cx="4526280" cy="3017520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Load Critical Path (LCP) Portion</a:t>
            </a:r>
            <a:endParaRPr lang="en-US" sz="4000" b="1" u="sng" dirty="0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953000" y="2831068"/>
            <a:ext cx="122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 – kernel</a:t>
            </a:r>
            <a:endParaRPr lang="en-US" dirty="0"/>
          </a:p>
        </p:txBody>
      </p:sp>
      <p:cxnSp>
        <p:nvCxnSpPr>
          <p:cNvPr id="8" name="Straight Arrow Connector 7"/>
          <p:cNvCxnSpPr/>
          <p:nvPr>
            <p:custDataLst>
              <p:tags r:id="rId7"/>
            </p:custDataLst>
          </p:nvPr>
        </p:nvCxnSpPr>
        <p:spPr>
          <a:xfrm rot="5400000" flipH="1" flipV="1">
            <a:off x="7532463" y="3651475"/>
            <a:ext cx="1070293" cy="590419"/>
          </a:xfrm>
          <a:prstGeom prst="straightConnector1">
            <a:avLst/>
          </a:prstGeom>
          <a:ln w="38100">
            <a:solidFill>
              <a:schemeClr val="tx1"/>
            </a:solidFill>
            <a:headEnd type="oval" w="sm" len="sm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8"/>
            </p:custDataLst>
          </p:nvPr>
        </p:nvCxnSpPr>
        <p:spPr>
          <a:xfrm flipV="1">
            <a:off x="6553200" y="3780869"/>
            <a:ext cx="1196078" cy="707121"/>
          </a:xfrm>
          <a:prstGeom prst="straightConnector1">
            <a:avLst/>
          </a:prstGeom>
          <a:ln w="38100">
            <a:solidFill>
              <a:schemeClr val="tx1"/>
            </a:solidFill>
            <a:headEnd type="oval" w="sm" len="sm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9"/>
            </p:custDataLst>
          </p:nvPr>
        </p:nvCxnSpPr>
        <p:spPr>
          <a:xfrm>
            <a:off x="5528179" y="4569698"/>
            <a:ext cx="6400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oval" w="sm" len="sm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>
          <a:xfrm>
            <a:off x="7109198" y="4480243"/>
            <a:ext cx="6400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oval" w="sm" len="sm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6381618" y="2723395"/>
            <a:ext cx="456405" cy="22156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304800" y="4097337"/>
          <a:ext cx="37290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48" name="Equation" r:id="rId84" imgW="1892300" imgH="279400" progId="Equation.3">
                  <p:embed/>
                </p:oleObj>
              </mc:Choice>
              <mc:Fallback>
                <p:oleObj name="Equation" r:id="rId84" imgW="1892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97337"/>
                        <a:ext cx="3729038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304800" y="1828800"/>
          <a:ext cx="5873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49" name="Equation" r:id="rId86" imgW="342900" imgH="215900" progId="Equation.3">
                  <p:embed/>
                </p:oleObj>
              </mc:Choice>
              <mc:Fallback>
                <p:oleObj name="Equation" r:id="rId86" imgW="34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5873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347663" y="2679700"/>
          <a:ext cx="52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50" name="Equation" r:id="rId88" imgW="304800" imgH="215900" progId="Equation.3">
                  <p:embed/>
                </p:oleObj>
              </mc:Choice>
              <mc:Fallback>
                <p:oleObj name="Equation" r:id="rId88" imgW="304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679700"/>
                        <a:ext cx="520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1001546" y="1752600"/>
            <a:ext cx="253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Overlapped computation</a:t>
            </a:r>
            <a:endParaRPr lang="en-US" dirty="0"/>
          </a:p>
        </p:txBody>
      </p:sp>
      <p:sp>
        <p:nvSpPr>
          <p:cNvPr id="21" name="TextBox 20"/>
          <p:cNvSpPr txBox="1"/>
          <p:nvPr>
            <p:custDataLst>
              <p:tags r:id="rId16"/>
            </p:custDataLst>
          </p:nvPr>
        </p:nvSpPr>
        <p:spPr>
          <a:xfrm>
            <a:off x="1004527" y="2754868"/>
            <a:ext cx="10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Stall</a:t>
            </a:r>
            <a:endParaRPr lang="en-US" dirty="0"/>
          </a:p>
        </p:txBody>
      </p:sp>
      <p:sp>
        <p:nvSpPr>
          <p:cNvPr id="22" name="Rectangle 21"/>
          <p:cNvSpPr/>
          <p:nvPr>
            <p:custDataLst>
              <p:tags r:id="rId17"/>
            </p:custDataLst>
          </p:nvPr>
        </p:nvSpPr>
        <p:spPr>
          <a:xfrm>
            <a:off x="7429238" y="2743200"/>
            <a:ext cx="1188720" cy="21958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358775" y="10033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51" name="Equation" r:id="rId90" imgW="279400" imgH="203200" progId="Equation.3">
                  <p:embed/>
                </p:oleObj>
              </mc:Choice>
              <mc:Fallback>
                <p:oleObj name="Equation" r:id="rId90" imgW="279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003300"/>
                        <a:ext cx="47942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>
            <p:custDataLst>
              <p:tags r:id="rId19"/>
            </p:custDataLst>
          </p:nvPr>
        </p:nvSpPr>
        <p:spPr>
          <a:xfrm>
            <a:off x="1001546" y="990600"/>
            <a:ext cx="17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critical path</a:t>
            </a:r>
            <a:endParaRPr lang="en-US" dirty="0"/>
          </a:p>
        </p:txBody>
      </p:sp>
      <p:cxnSp>
        <p:nvCxnSpPr>
          <p:cNvPr id="26" name="Straight Connector 25"/>
          <p:cNvCxnSpPr/>
          <p:nvPr>
            <p:custDataLst>
              <p:tags r:id="rId20"/>
            </p:custDataLst>
          </p:nvPr>
        </p:nvCxnSpPr>
        <p:spPr>
          <a:xfrm rot="10800000">
            <a:off x="6961533" y="3578222"/>
            <a:ext cx="1097280" cy="1589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5464845" y="3200400"/>
            <a:ext cx="139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Prediction of </a:t>
            </a:r>
          </a:p>
          <a:p>
            <a:r>
              <a:rPr lang="en-US" dirty="0" smtClean="0"/>
              <a:t>LEAD or CRIT</a:t>
            </a:r>
            <a:endParaRPr lang="en-US" dirty="0"/>
          </a:p>
        </p:txBody>
      </p: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0800000">
            <a:off x="8001000" y="3579811"/>
            <a:ext cx="548640" cy="1589"/>
          </a:xfrm>
          <a:prstGeom prst="line">
            <a:avLst/>
          </a:prstGeom>
          <a:ln>
            <a:solidFill>
              <a:srgbClr val="0000FF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43"/>
          <p:cNvGrpSpPr/>
          <p:nvPr>
            <p:custDataLst>
              <p:tags r:id="rId23"/>
            </p:custDataLst>
          </p:nvPr>
        </p:nvGrpSpPr>
        <p:grpSpPr>
          <a:xfrm>
            <a:off x="-609600" y="950162"/>
            <a:ext cx="228603" cy="362339"/>
            <a:chOff x="2560320" y="3600061"/>
            <a:chExt cx="228603" cy="362339"/>
          </a:xfrm>
        </p:grpSpPr>
        <p:cxnSp>
          <p:nvCxnSpPr>
            <p:cNvPr id="30" name="Straight Arrow Connector 29"/>
            <p:cNvCxnSpPr/>
            <p:nvPr>
              <p:custDataLst>
                <p:tags r:id="rId79"/>
              </p:custDataLst>
            </p:nvPr>
          </p:nvCxnSpPr>
          <p:spPr>
            <a:xfrm rot="5400000" flipH="1" flipV="1">
              <a:off x="2508692" y="3682170"/>
              <a:ext cx="362339" cy="19812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2560320" y="3764280"/>
              <a:ext cx="182880" cy="182880"/>
            </a:xfrm>
            <a:prstGeom prst="ellipse">
              <a:avLst/>
            </a:prstGeom>
            <a:solidFill>
              <a:srgbClr val="FF0000"/>
            </a:solidFill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>
            <p:custDataLst>
              <p:tags r:id="rId24"/>
            </p:custDataLst>
          </p:nvPr>
        </p:nvGrpSpPr>
        <p:grpSpPr>
          <a:xfrm>
            <a:off x="4247225" y="545068"/>
            <a:ext cx="915989" cy="1456413"/>
            <a:chOff x="1523206" y="4964668"/>
            <a:chExt cx="915989" cy="1456413"/>
          </a:xfrm>
        </p:grpSpPr>
        <p:sp>
          <p:nvSpPr>
            <p:cNvPr id="117" name="Rectangle 116"/>
            <p:cNvSpPr/>
            <p:nvPr>
              <p:custDataLst>
                <p:tags r:id="rId71"/>
              </p:custDataLst>
            </p:nvPr>
          </p:nvSpPr>
          <p:spPr>
            <a:xfrm>
              <a:off x="1524000" y="5562600"/>
              <a:ext cx="914400" cy="4572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grpSp>
          <p:nvGrpSpPr>
            <p:cNvPr id="118" name="Group 91"/>
            <p:cNvGrpSpPr/>
            <p:nvPr/>
          </p:nvGrpSpPr>
          <p:grpSpPr>
            <a:xfrm>
              <a:off x="1523206" y="4964668"/>
              <a:ext cx="915989" cy="1456413"/>
              <a:chOff x="1523206" y="4964668"/>
              <a:chExt cx="915989" cy="1456413"/>
            </a:xfrm>
            <a:effectLst/>
          </p:grpSpPr>
          <p:graphicFrame>
            <p:nvGraphicFramePr>
              <p:cNvPr id="119" name="Object 5"/>
              <p:cNvGraphicFramePr>
                <a:graphicFrameLocks noChangeAspect="1"/>
              </p:cNvGraphicFramePr>
              <p:nvPr>
                <p:custDataLst>
                  <p:tags r:id="rId72"/>
                </p:custDataLst>
              </p:nvPr>
            </p:nvGraphicFramePr>
            <p:xfrm>
              <a:off x="1851025" y="6105168"/>
              <a:ext cx="247650" cy="315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2552" name="Equation" r:id="rId92" imgW="139700" imgH="177800" progId="Equation.3">
                      <p:embed/>
                    </p:oleObj>
                  </mc:Choice>
                  <mc:Fallback>
                    <p:oleObj name="Equation" r:id="rId92" imgW="1397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1025" y="6105168"/>
                            <a:ext cx="247650" cy="3159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0" name="Group 63"/>
              <p:cNvGrpSpPr/>
              <p:nvPr/>
            </p:nvGrpSpPr>
            <p:grpSpPr>
              <a:xfrm>
                <a:off x="1523206" y="4964668"/>
                <a:ext cx="915989" cy="1055926"/>
                <a:chOff x="1523206" y="4964668"/>
                <a:chExt cx="915989" cy="1055926"/>
              </a:xfrm>
            </p:grpSpPr>
            <p:sp>
              <p:nvSpPr>
                <p:cNvPr id="121" name="Rectangle 120"/>
                <p:cNvSpPr/>
                <p:nvPr>
                  <p:custDataLst>
                    <p:tags r:id="rId73"/>
                  </p:custDataLst>
                </p:nvPr>
              </p:nvSpPr>
              <p:spPr>
                <a:xfrm>
                  <a:off x="1524000" y="5562600"/>
                  <a:ext cx="228600" cy="4572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TextBox 121"/>
                <p:cNvSpPr txBox="1"/>
                <p:nvPr>
                  <p:custDataLst>
                    <p:tags r:id="rId74"/>
                  </p:custDataLst>
                </p:nvPr>
              </p:nvSpPr>
              <p:spPr>
                <a:xfrm>
                  <a:off x="1676400" y="4964668"/>
                  <a:ext cx="5912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load</a:t>
                  </a:r>
                  <a:endParaRPr lang="en-US" dirty="0"/>
                </a:p>
              </p:txBody>
            </p:sp>
            <p:grpSp>
              <p:nvGrpSpPr>
                <p:cNvPr id="123" name="Group 61"/>
                <p:cNvGrpSpPr/>
                <p:nvPr/>
              </p:nvGrpSpPr>
              <p:grpSpPr>
                <a:xfrm>
                  <a:off x="1523206" y="5334000"/>
                  <a:ext cx="915989" cy="686594"/>
                  <a:chOff x="1523206" y="5334000"/>
                  <a:chExt cx="915989" cy="686594"/>
                </a:xfrm>
              </p:grpSpPr>
              <p:sp>
                <p:nvSpPr>
                  <p:cNvPr id="124" name="Rectangle 123"/>
                  <p:cNvSpPr/>
                  <p:nvPr>
                    <p:custDataLst>
                      <p:tags r:id="rId75"/>
                    </p:custDataLst>
                  </p:nvPr>
                </p:nvSpPr>
                <p:spPr>
                  <a:xfrm>
                    <a:off x="1524000" y="5334000"/>
                    <a:ext cx="914400" cy="6858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5" name="Straight Arrow Connector 124"/>
                  <p:cNvCxnSpPr/>
                  <p:nvPr>
                    <p:custDataLst>
                      <p:tags r:id="rId76"/>
                    </p:custDataLst>
                  </p:nvPr>
                </p:nvCxnSpPr>
                <p:spPr>
                  <a:xfrm rot="5400000" flipH="1" flipV="1">
                    <a:off x="1181100" y="5676900"/>
                    <a:ext cx="685800" cy="15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/>
                  <p:nvPr>
                    <p:custDataLst>
                      <p:tags r:id="rId77"/>
                    </p:custDataLst>
                  </p:nvPr>
                </p:nvCxnSpPr>
                <p:spPr>
                  <a:xfrm rot="10800000" flipH="1" flipV="1">
                    <a:off x="2438401" y="5334794"/>
                    <a:ext cx="794" cy="6858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/>
                  <p:cNvCxnSpPr/>
                  <p:nvPr>
                    <p:custDataLst>
                      <p:tags r:id="rId78"/>
                    </p:custDataLst>
                  </p:nvPr>
                </p:nvCxnSpPr>
                <p:spPr>
                  <a:xfrm flipV="1">
                    <a:off x="1524794" y="5334000"/>
                    <a:ext cx="913606" cy="7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28" name="Group 127"/>
          <p:cNvGrpSpPr/>
          <p:nvPr>
            <p:custDataLst>
              <p:tags r:id="rId25"/>
            </p:custDataLst>
          </p:nvPr>
        </p:nvGrpSpPr>
        <p:grpSpPr>
          <a:xfrm>
            <a:off x="5467219" y="533400"/>
            <a:ext cx="915989" cy="1685568"/>
            <a:chOff x="2743200" y="4953000"/>
            <a:chExt cx="915989" cy="1685568"/>
          </a:xfrm>
        </p:grpSpPr>
        <p:sp>
          <p:nvSpPr>
            <p:cNvPr id="129" name="Rectangle 128"/>
            <p:cNvSpPr/>
            <p:nvPr>
              <p:custDataLst>
                <p:tags r:id="rId63"/>
              </p:custDataLst>
            </p:nvPr>
          </p:nvSpPr>
          <p:spPr>
            <a:xfrm>
              <a:off x="2743200" y="5562600"/>
              <a:ext cx="914400" cy="4572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2</a:t>
              </a:r>
              <a:endParaRPr lang="en-US" dirty="0"/>
            </a:p>
          </p:txBody>
        </p:sp>
        <p:graphicFrame>
          <p:nvGraphicFramePr>
            <p:cNvPr id="130" name="Object 8"/>
            <p:cNvGraphicFramePr>
              <a:graphicFrameLocks noChangeAspect="1"/>
            </p:cNvGraphicFramePr>
            <p:nvPr>
              <p:custDataLst>
                <p:tags r:id="rId64"/>
              </p:custDataLst>
            </p:nvPr>
          </p:nvGraphicFramePr>
          <p:xfrm>
            <a:off x="3124200" y="5984518"/>
            <a:ext cx="29368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553" name="Equation" r:id="rId94" imgW="165100" imgH="368300" progId="Equation.3">
                    <p:embed/>
                  </p:oleObj>
                </mc:Choice>
                <mc:Fallback>
                  <p:oleObj name="Equation" r:id="rId94" imgW="1651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5984518"/>
                          <a:ext cx="293687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" name="Rectangle 130"/>
            <p:cNvSpPr/>
            <p:nvPr>
              <p:custDataLst>
                <p:tags r:id="rId65"/>
              </p:custDataLst>
            </p:nvPr>
          </p:nvSpPr>
          <p:spPr>
            <a:xfrm>
              <a:off x="2743994" y="5562600"/>
              <a:ext cx="457200" cy="4572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TextBox 131"/>
            <p:cNvSpPr txBox="1"/>
            <p:nvPr>
              <p:custDataLst>
                <p:tags r:id="rId66"/>
              </p:custDataLst>
            </p:nvPr>
          </p:nvSpPr>
          <p:spPr>
            <a:xfrm>
              <a:off x="2896394" y="4953000"/>
              <a:ext cx="591215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grpSp>
          <p:nvGrpSpPr>
            <p:cNvPr id="133" name="Group 61"/>
            <p:cNvGrpSpPr/>
            <p:nvPr/>
          </p:nvGrpSpPr>
          <p:grpSpPr>
            <a:xfrm>
              <a:off x="2743200" y="5322332"/>
              <a:ext cx="915989" cy="686594"/>
              <a:chOff x="1523206" y="5334000"/>
              <a:chExt cx="915989" cy="686594"/>
            </a:xfrm>
            <a:effectLst/>
          </p:grpSpPr>
          <p:sp>
            <p:nvSpPr>
              <p:cNvPr id="134" name="Rectangle 133"/>
              <p:cNvSpPr/>
              <p:nvPr>
                <p:custDataLst>
                  <p:tags r:id="rId67"/>
                </p:custDataLst>
              </p:nvPr>
            </p:nvSpPr>
            <p:spPr>
              <a:xfrm>
                <a:off x="1524000" y="5334000"/>
                <a:ext cx="914400" cy="685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Arrow Connector 134"/>
              <p:cNvCxnSpPr/>
              <p:nvPr>
                <p:custDataLst>
                  <p:tags r:id="rId68"/>
                </p:custDataLst>
              </p:nvPr>
            </p:nvCxnSpPr>
            <p:spPr>
              <a:xfrm rot="5400000" flipH="1" flipV="1">
                <a:off x="1181100" y="5676900"/>
                <a:ext cx="685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>
                <p:custDataLst>
                  <p:tags r:id="rId69"/>
                </p:custDataLst>
              </p:nvPr>
            </p:nvCxnSpPr>
            <p:spPr>
              <a:xfrm rot="10800000" flipH="1" flipV="1">
                <a:off x="2438401" y="5334794"/>
                <a:ext cx="794" cy="685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>
                <p:custDataLst>
                  <p:tags r:id="rId70"/>
                </p:custDataLst>
              </p:nvPr>
            </p:nvCxnSpPr>
            <p:spPr>
              <a:xfrm flipV="1">
                <a:off x="1524794" y="5334000"/>
                <a:ext cx="913606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/>
          <p:cNvGrpSpPr/>
          <p:nvPr>
            <p:custDataLst>
              <p:tags r:id="rId26"/>
            </p:custDataLst>
          </p:nvPr>
        </p:nvGrpSpPr>
        <p:grpSpPr>
          <a:xfrm>
            <a:off x="6684830" y="533400"/>
            <a:ext cx="915989" cy="1730018"/>
            <a:chOff x="3960811" y="4953000"/>
            <a:chExt cx="915989" cy="1730018"/>
          </a:xfrm>
          <a:effectLst/>
        </p:grpSpPr>
        <p:graphicFrame>
          <p:nvGraphicFramePr>
            <p:cNvPr id="139" name="Object 3"/>
            <p:cNvGraphicFramePr>
              <a:graphicFrameLocks noChangeAspect="1"/>
            </p:cNvGraphicFramePr>
            <p:nvPr>
              <p:custDataLst>
                <p:tags r:id="rId56"/>
              </p:custDataLst>
            </p:nvPr>
          </p:nvGraphicFramePr>
          <p:xfrm>
            <a:off x="4267200" y="6028968"/>
            <a:ext cx="29368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554" name="Equation" r:id="rId96" imgW="165100" imgH="368300" progId="Equation.3">
                    <p:embed/>
                  </p:oleObj>
                </mc:Choice>
                <mc:Fallback>
                  <p:oleObj name="Equation" r:id="rId96" imgW="1651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6028968"/>
                          <a:ext cx="293687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0" name="Group 72"/>
            <p:cNvGrpSpPr/>
            <p:nvPr/>
          </p:nvGrpSpPr>
          <p:grpSpPr>
            <a:xfrm>
              <a:off x="3960811" y="4953000"/>
              <a:ext cx="915989" cy="1055926"/>
              <a:chOff x="1523206" y="4964668"/>
              <a:chExt cx="915989" cy="1055926"/>
            </a:xfrm>
          </p:grpSpPr>
          <p:sp>
            <p:nvSpPr>
              <p:cNvPr id="141" name="Rectangle 140"/>
              <p:cNvSpPr/>
              <p:nvPr>
                <p:custDataLst>
                  <p:tags r:id="rId57"/>
                </p:custDataLst>
              </p:nvPr>
            </p:nvSpPr>
            <p:spPr>
              <a:xfrm>
                <a:off x="1524000" y="5562600"/>
                <a:ext cx="914400" cy="4572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4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1676400" y="4964668"/>
                <a:ext cx="591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load</a:t>
                </a:r>
                <a:endParaRPr lang="en-US" dirty="0"/>
              </a:p>
            </p:txBody>
          </p:sp>
          <p:grpSp>
            <p:nvGrpSpPr>
              <p:cNvPr id="143" name="Group 61"/>
              <p:cNvGrpSpPr/>
              <p:nvPr/>
            </p:nvGrpSpPr>
            <p:grpSpPr>
              <a:xfrm>
                <a:off x="1523206" y="5334000"/>
                <a:ext cx="915989" cy="686594"/>
                <a:chOff x="1523206" y="5334000"/>
                <a:chExt cx="915989" cy="686594"/>
              </a:xfrm>
            </p:grpSpPr>
            <p:sp>
              <p:nvSpPr>
                <p:cNvPr id="144" name="Rectangle 143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1524000" y="5334000"/>
                  <a:ext cx="914400" cy="685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5" name="Straight Arrow Connector 144"/>
                <p:cNvCxnSpPr/>
                <p:nvPr>
                  <p:custDataLst>
                    <p:tags r:id="rId60"/>
                  </p:custDataLst>
                </p:nvPr>
              </p:nvCxnSpPr>
              <p:spPr>
                <a:xfrm rot="5400000" flipH="1" flipV="1">
                  <a:off x="1181100" y="5676900"/>
                  <a:ext cx="6858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/>
                <p:nvPr>
                  <p:custDataLst>
                    <p:tags r:id="rId61"/>
                  </p:custDataLst>
                </p:nvPr>
              </p:nvCxnSpPr>
              <p:spPr>
                <a:xfrm rot="10800000" flipH="1" flipV="1">
                  <a:off x="2438401" y="5334794"/>
                  <a:ext cx="794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>
                  <p:custDataLst>
                    <p:tags r:id="rId62"/>
                  </p:custDataLst>
                </p:nvPr>
              </p:nvCxnSpPr>
              <p:spPr>
                <a:xfrm flipV="1">
                  <a:off x="1524794" y="5334000"/>
                  <a:ext cx="913606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8" name="Group 147"/>
          <p:cNvGrpSpPr/>
          <p:nvPr>
            <p:custDataLst>
              <p:tags r:id="rId27"/>
            </p:custDataLst>
          </p:nvPr>
        </p:nvGrpSpPr>
        <p:grpSpPr>
          <a:xfrm>
            <a:off x="7905619" y="533400"/>
            <a:ext cx="1143794" cy="1730018"/>
            <a:chOff x="5181600" y="4953000"/>
            <a:chExt cx="1143794" cy="1730018"/>
          </a:xfrm>
          <a:effectLst/>
        </p:grpSpPr>
        <p:graphicFrame>
          <p:nvGraphicFramePr>
            <p:cNvPr id="149" name="Object 4"/>
            <p:cNvGraphicFramePr>
              <a:graphicFrameLocks noChangeAspect="1"/>
            </p:cNvGraphicFramePr>
            <p:nvPr>
              <p:custDataLst>
                <p:tags r:id="rId49"/>
              </p:custDataLst>
            </p:nvPr>
          </p:nvGraphicFramePr>
          <p:xfrm>
            <a:off x="5638800" y="6028968"/>
            <a:ext cx="293688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555" name="Equation" r:id="rId98" imgW="165100" imgH="368300" progId="Equation.3">
                    <p:embed/>
                  </p:oleObj>
                </mc:Choice>
                <mc:Fallback>
                  <p:oleObj name="Equation" r:id="rId98" imgW="1651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6028968"/>
                          <a:ext cx="293688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0" name="Group 80"/>
            <p:cNvGrpSpPr/>
            <p:nvPr/>
          </p:nvGrpSpPr>
          <p:grpSpPr>
            <a:xfrm>
              <a:off x="5181600" y="4953000"/>
              <a:ext cx="1143794" cy="1055926"/>
              <a:chOff x="1523206" y="4964668"/>
              <a:chExt cx="1143794" cy="1055926"/>
            </a:xfrm>
          </p:grpSpPr>
          <p:sp>
            <p:nvSpPr>
              <p:cNvPr id="151" name="Rectangle 150"/>
              <p:cNvSpPr/>
              <p:nvPr>
                <p:custDataLst>
                  <p:tags r:id="rId50"/>
                </p:custDataLst>
              </p:nvPr>
            </p:nvSpPr>
            <p:spPr>
              <a:xfrm>
                <a:off x="1524000" y="5562600"/>
                <a:ext cx="1143000" cy="4572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5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1676400" y="4964668"/>
                <a:ext cx="591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load</a:t>
                </a:r>
                <a:endParaRPr lang="en-US" dirty="0"/>
              </a:p>
            </p:txBody>
          </p:sp>
          <p:grpSp>
            <p:nvGrpSpPr>
              <p:cNvPr id="153" name="Group 61"/>
              <p:cNvGrpSpPr/>
              <p:nvPr/>
            </p:nvGrpSpPr>
            <p:grpSpPr>
              <a:xfrm>
                <a:off x="1523206" y="5334000"/>
                <a:ext cx="915989" cy="686594"/>
                <a:chOff x="1523206" y="5334000"/>
                <a:chExt cx="915989" cy="686594"/>
              </a:xfrm>
            </p:grpSpPr>
            <p:sp>
              <p:nvSpPr>
                <p:cNvPr id="154" name="Rectangle 153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1524000" y="5334000"/>
                  <a:ext cx="914400" cy="685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5" name="Straight Arrow Connector 154"/>
                <p:cNvCxnSpPr/>
                <p:nvPr>
                  <p:custDataLst>
                    <p:tags r:id="rId53"/>
                  </p:custDataLst>
                </p:nvPr>
              </p:nvCxnSpPr>
              <p:spPr>
                <a:xfrm rot="5400000" flipH="1" flipV="1">
                  <a:off x="1181100" y="5676900"/>
                  <a:ext cx="6858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/>
                <p:nvPr>
                  <p:custDataLst>
                    <p:tags r:id="rId54"/>
                  </p:custDataLst>
                </p:nvPr>
              </p:nvCxnSpPr>
              <p:spPr>
                <a:xfrm rot="10800000" flipH="1" flipV="1">
                  <a:off x="2438401" y="5334794"/>
                  <a:ext cx="794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>
                  <p:custDataLst>
                    <p:tags r:id="rId55"/>
                  </p:custDataLst>
                </p:nvPr>
              </p:nvCxnSpPr>
              <p:spPr>
                <a:xfrm flipV="1">
                  <a:off x="1524794" y="5334000"/>
                  <a:ext cx="913606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8" name="Rectangle 157"/>
          <p:cNvSpPr/>
          <p:nvPr>
            <p:custDataLst>
              <p:tags r:id="rId28"/>
            </p:custDataLst>
          </p:nvPr>
        </p:nvSpPr>
        <p:spPr>
          <a:xfrm>
            <a:off x="76200" y="1752600"/>
            <a:ext cx="2286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29"/>
            </p:custDataLst>
          </p:nvPr>
        </p:nvSpPr>
        <p:spPr>
          <a:xfrm>
            <a:off x="76200" y="2646164"/>
            <a:ext cx="228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BE50"/>
              </a:solidFill>
            </a:endParaRPr>
          </a:p>
        </p:txBody>
      </p:sp>
      <p:sp>
        <p:nvSpPr>
          <p:cNvPr id="168" name="TextBox 167"/>
          <p:cNvSpPr txBox="1"/>
          <p:nvPr>
            <p:custDataLst>
              <p:tags r:id="rId30"/>
            </p:custDataLst>
          </p:nvPr>
        </p:nvSpPr>
        <p:spPr>
          <a:xfrm>
            <a:off x="992442" y="3429000"/>
            <a:ext cx="205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store path</a:t>
            </a:r>
            <a:endParaRPr lang="en-US" dirty="0"/>
          </a:p>
        </p:txBody>
      </p:sp>
      <p:sp>
        <p:nvSpPr>
          <p:cNvPr id="169" name="Rectangle 168"/>
          <p:cNvSpPr/>
          <p:nvPr>
            <p:custDataLst>
              <p:tags r:id="rId31"/>
            </p:custDataLst>
          </p:nvPr>
        </p:nvSpPr>
        <p:spPr>
          <a:xfrm>
            <a:off x="76200" y="3429000"/>
            <a:ext cx="22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BE50"/>
              </a:solidFill>
            </a:endParaRPr>
          </a:p>
        </p:txBody>
      </p:sp>
      <p:grpSp>
        <p:nvGrpSpPr>
          <p:cNvPr id="180" name="Group 179"/>
          <p:cNvGrpSpPr/>
          <p:nvPr>
            <p:custDataLst>
              <p:tags r:id="rId32"/>
            </p:custDataLst>
          </p:nvPr>
        </p:nvGrpSpPr>
        <p:grpSpPr>
          <a:xfrm>
            <a:off x="5029200" y="2145268"/>
            <a:ext cx="2896493" cy="369332"/>
            <a:chOff x="8362819" y="2069068"/>
            <a:chExt cx="2896493" cy="369332"/>
          </a:xfrm>
        </p:grpSpPr>
        <p:sp>
          <p:nvSpPr>
            <p:cNvPr id="170" name="TextBox 169"/>
            <p:cNvSpPr txBox="1"/>
            <p:nvPr>
              <p:custDataLst>
                <p:tags r:id="rId42"/>
              </p:custDataLst>
            </p:nvPr>
          </p:nvSpPr>
          <p:spPr>
            <a:xfrm>
              <a:off x="8866533" y="2069068"/>
              <a:ext cx="186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Frequency Scaling</a:t>
              </a:r>
              <a:endParaRPr lang="en-US" dirty="0"/>
            </a:p>
          </p:txBody>
        </p:sp>
        <p:sp>
          <p:nvSpPr>
            <p:cNvPr id="173" name="Chevron 172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10668000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Chevron 174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10850880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Chevron 175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11049000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Chevron 176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8362819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Chevron 177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8545699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9" name="Chevron 178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8743819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2" name="TextBox 81"/>
          <p:cNvSpPr txBox="1"/>
          <p:nvPr>
            <p:custDataLst>
              <p:tags r:id="rId34"/>
            </p:custDataLst>
          </p:nvPr>
        </p:nvSpPr>
        <p:spPr>
          <a:xfrm>
            <a:off x="4365088" y="2598003"/>
            <a:ext cx="458965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i="1" dirty="0"/>
              <a:t>t</a:t>
            </a:r>
            <a:r>
              <a:rPr lang="en-US" sz="2400" b="1" i="1" dirty="0" smtClean="0"/>
              <a:t>ransition</a:t>
            </a:r>
          </a:p>
          <a:p>
            <a:pPr algn="ctr"/>
            <a:r>
              <a:rPr lang="en-US" sz="2400" b="1" i="1" dirty="0" smtClean="0"/>
              <a:t>memory bound to compute bound</a:t>
            </a:r>
            <a:endParaRPr lang="en-US" sz="2400" b="1" i="1" dirty="0"/>
          </a:p>
        </p:txBody>
      </p:sp>
      <p:grpSp>
        <p:nvGrpSpPr>
          <p:cNvPr id="88" name="Group 87"/>
          <p:cNvGrpSpPr/>
          <p:nvPr>
            <p:custDataLst>
              <p:tags r:id="rId35"/>
            </p:custDataLst>
          </p:nvPr>
        </p:nvGrpSpPr>
        <p:grpSpPr>
          <a:xfrm>
            <a:off x="7531608" y="3962400"/>
            <a:ext cx="393192" cy="774192"/>
            <a:chOff x="8671560" y="3962400"/>
            <a:chExt cx="393192" cy="774192"/>
          </a:xfrm>
          <a:effectLst/>
        </p:grpSpPr>
        <p:sp>
          <p:nvSpPr>
            <p:cNvPr id="83" name="Rectangle 82"/>
            <p:cNvSpPr/>
            <p:nvPr>
              <p:custDataLst>
                <p:tags r:id="rId40"/>
              </p:custDataLst>
            </p:nvPr>
          </p:nvSpPr>
          <p:spPr>
            <a:xfrm>
              <a:off x="8671560" y="4160520"/>
              <a:ext cx="393192" cy="576072"/>
            </a:xfrm>
            <a:prstGeom prst="rect">
              <a:avLst/>
            </a:prstGeom>
            <a:solidFill>
              <a:srgbClr val="9BBB5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>
              <p:custDataLst>
                <p:tags r:id="rId41"/>
              </p:custDataLst>
            </p:nvPr>
          </p:nvSpPr>
          <p:spPr>
            <a:xfrm>
              <a:off x="8671560" y="3962400"/>
              <a:ext cx="393192" cy="182880"/>
            </a:xfrm>
            <a:prstGeom prst="rect">
              <a:avLst/>
            </a:prstGeom>
            <a:solidFill>
              <a:srgbClr val="0D1CE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/>
          <p:cNvSpPr/>
          <p:nvPr>
            <p:custDataLst>
              <p:tags r:id="rId36"/>
            </p:custDataLst>
          </p:nvPr>
        </p:nvSpPr>
        <p:spPr>
          <a:xfrm>
            <a:off x="8723376" y="3560064"/>
            <a:ext cx="393192" cy="402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37"/>
            </p:custDataLst>
          </p:nvPr>
        </p:nvSpPr>
        <p:spPr>
          <a:xfrm>
            <a:off x="7530977" y="3761232"/>
            <a:ext cx="393192" cy="201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" name="Object 5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1288814579"/>
              </p:ext>
            </p:extLst>
          </p:nvPr>
        </p:nvGraphicFramePr>
        <p:xfrm>
          <a:off x="402245" y="3455345"/>
          <a:ext cx="552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56" name="Equation" r:id="rId100" imgW="266700" imgH="177800" progId="Equation.3">
                  <p:embed/>
                </p:oleObj>
              </mc:Choice>
              <mc:Fallback>
                <p:oleObj name="Equation" r:id="rId100" imgW="266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45" y="3455345"/>
                        <a:ext cx="5524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/>
          <p:nvPr>
            <p:custDataLst>
              <p:tags r:id="rId39"/>
            </p:custDataLst>
          </p:nvPr>
        </p:nvSpPr>
        <p:spPr>
          <a:xfrm>
            <a:off x="119770" y="1015622"/>
            <a:ext cx="228600" cy="457200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705219" y="5320030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dirty="0" smtClean="0">
                <a:solidFill>
                  <a:srgbClr val="FF0000"/>
                </a:solidFill>
              </a:rPr>
              <a:t>requency is reduced from left to right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159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00"/>
    </mc:Choice>
    <mc:Fallback xmlns="">
      <p:transition spd="slow" advTm="9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12986 -0.0009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13003 0.0037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" grpId="0"/>
      <p:bldP spid="20" grpId="0" animBg="1"/>
      <p:bldP spid="22" grpId="0" animBg="1"/>
      <p:bldP spid="27" grpId="0"/>
      <p:bldP spid="82" grpId="0"/>
      <p:bldP spid="82" grpId="1"/>
      <p:bldP spid="86" grpId="0" animBg="1"/>
      <p:bldP spid="87" grpId="0" animBg="1"/>
      <p:bldP spid="87" grpId="1" animBg="1"/>
      <p:bldP spid="87" grpId="2" animBg="1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Compute Store Path (CSP) Portion</a:t>
            </a:r>
            <a:endParaRPr lang="en-US" sz="4000" b="1" u="sng" dirty="0"/>
          </a:p>
        </p:txBody>
      </p:sp>
      <p:sp>
        <p:nvSpPr>
          <p:cNvPr id="15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4846637"/>
            <a:ext cx="982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q"/>
              <a:defRPr/>
            </a:pPr>
            <a:r>
              <a:rPr lang="en-US" sz="2700" dirty="0" smtClean="0"/>
              <a:t>Cycles outside LCP belongs to CSP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  <a:defRPr/>
            </a:pPr>
            <a:r>
              <a:rPr lang="en-US" sz="2700" dirty="0"/>
              <a:t>A</a:t>
            </a:r>
            <a:r>
              <a:rPr lang="en-US" sz="2700" dirty="0" smtClean="0"/>
              <a:t>ll the pure compute and store stall phases belongs </a:t>
            </a:r>
            <a:r>
              <a:rPr lang="en-US" sz="2700" smtClean="0"/>
              <a:t>to CSP</a:t>
            </a:r>
            <a:endParaRPr lang="en-US" sz="2700" dirty="0" smtClean="0"/>
          </a:p>
        </p:txBody>
      </p: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1001546" y="1755648"/>
            <a:ext cx="1763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Non-overlapped </a:t>
            </a:r>
          </a:p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1004527" y="2642616"/>
            <a:ext cx="11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Stall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7"/>
            </p:custDataLst>
          </p:nvPr>
        </p:nvSpPr>
        <p:spPr>
          <a:xfrm>
            <a:off x="1001546" y="987552"/>
            <a:ext cx="205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store path</a:t>
            </a:r>
            <a:endParaRPr lang="en-US" dirty="0"/>
          </a:p>
        </p:txBody>
      </p:sp>
      <p:grpSp>
        <p:nvGrpSpPr>
          <p:cNvPr id="3" name="Group 43"/>
          <p:cNvGrpSpPr/>
          <p:nvPr>
            <p:custDataLst>
              <p:tags r:id="rId8"/>
            </p:custDataLst>
          </p:nvPr>
        </p:nvGrpSpPr>
        <p:grpSpPr>
          <a:xfrm>
            <a:off x="-609600" y="950162"/>
            <a:ext cx="228603" cy="362339"/>
            <a:chOff x="2560320" y="3600061"/>
            <a:chExt cx="228603" cy="362339"/>
          </a:xfrm>
        </p:grpSpPr>
        <p:cxnSp>
          <p:nvCxnSpPr>
            <p:cNvPr id="30" name="Straight Arrow Connector 29"/>
            <p:cNvCxnSpPr/>
            <p:nvPr>
              <p:custDataLst>
                <p:tags r:id="rId28"/>
              </p:custDataLst>
            </p:nvPr>
          </p:nvCxnSpPr>
          <p:spPr>
            <a:xfrm rot="5400000" flipH="1" flipV="1">
              <a:off x="2508692" y="3682170"/>
              <a:ext cx="362339" cy="19812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2560320" y="3764280"/>
              <a:ext cx="182880" cy="182880"/>
            </a:xfrm>
            <a:prstGeom prst="ellipse">
              <a:avLst/>
            </a:prstGeom>
            <a:solidFill>
              <a:srgbClr val="FF0000"/>
            </a:solidFill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Rectangle 157"/>
          <p:cNvSpPr/>
          <p:nvPr>
            <p:custDataLst>
              <p:tags r:id="rId9"/>
            </p:custDataLst>
          </p:nvPr>
        </p:nvSpPr>
        <p:spPr>
          <a:xfrm>
            <a:off x="76200" y="1755648"/>
            <a:ext cx="228600" cy="457200"/>
          </a:xfrm>
          <a:prstGeom prst="rect">
            <a:avLst/>
          </a:prstGeom>
          <a:solidFill>
            <a:srgbClr val="30801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0"/>
            </p:custDataLst>
          </p:nvPr>
        </p:nvSpPr>
        <p:spPr>
          <a:xfrm>
            <a:off x="76200" y="2642616"/>
            <a:ext cx="2286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218984865"/>
              </p:ext>
            </p:extLst>
          </p:nvPr>
        </p:nvGraphicFramePr>
        <p:xfrm>
          <a:off x="386954" y="1786541"/>
          <a:ext cx="609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71" name="Equation" r:id="rId32" imgW="342900" imgH="203200" progId="Equation.3">
                  <p:embed/>
                </p:oleObj>
              </mc:Choice>
              <mc:Fallback>
                <p:oleObj name="Equation" r:id="rId32" imgW="34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54" y="1786541"/>
                        <a:ext cx="6096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11252027"/>
              </p:ext>
            </p:extLst>
          </p:nvPr>
        </p:nvGraphicFramePr>
        <p:xfrm>
          <a:off x="389739" y="2670691"/>
          <a:ext cx="542926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72" name="Equation" r:id="rId34" imgW="304800" imgH="203200" progId="Equation.3">
                  <p:embed/>
                </p:oleObj>
              </mc:Choice>
              <mc:Fallback>
                <p:oleObj name="Equation" r:id="rId34" imgW="30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9" y="2670691"/>
                        <a:ext cx="542926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Content Placeholder 3" descr="new_models.pdf"/>
          <p:cNvPicPr>
            <a:picLocks noGrp="1" noChangeAspect="1"/>
          </p:cNvPicPr>
          <p:nvPr>
            <p:ph idx="1"/>
            <p:custDataLst>
              <p:tags r:id="rId14"/>
            </p:custDataLst>
          </p:nvPr>
        </p:nvPicPr>
        <p:blipFill>
          <a:blip r:embed="rId36"/>
          <a:srcRect t="-32494" b="-32494"/>
          <a:stretch>
            <a:fillRect/>
          </a:stretch>
        </p:blipFill>
        <p:spPr>
          <a:xfrm>
            <a:off x="3531843" y="-381000"/>
            <a:ext cx="9892837" cy="5440680"/>
          </a:xfrm>
          <a:effectLst/>
        </p:spPr>
      </p:pic>
      <p:sp>
        <p:nvSpPr>
          <p:cNvPr id="48" name="Rectangle 47"/>
          <p:cNvSpPr/>
          <p:nvPr>
            <p:custDataLst>
              <p:tags r:id="rId15"/>
            </p:custDataLst>
          </p:nvPr>
        </p:nvSpPr>
        <p:spPr>
          <a:xfrm>
            <a:off x="3571110" y="2362200"/>
            <a:ext cx="7821957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16"/>
            </p:custDataLst>
          </p:nvPr>
        </p:nvSpPr>
        <p:spPr>
          <a:xfrm>
            <a:off x="3822192" y="1755648"/>
            <a:ext cx="1280160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52" name="Rectangle 51"/>
          <p:cNvSpPr/>
          <p:nvPr>
            <p:custDataLst>
              <p:tags r:id="rId17"/>
            </p:custDataLst>
          </p:nvPr>
        </p:nvSpPr>
        <p:spPr>
          <a:xfrm>
            <a:off x="6073286" y="1755648"/>
            <a:ext cx="1916582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Object 5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539531880"/>
              </p:ext>
            </p:extLst>
          </p:nvPr>
        </p:nvGraphicFramePr>
        <p:xfrm>
          <a:off x="403373" y="988584"/>
          <a:ext cx="552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73" name="Equation" r:id="rId37" imgW="266700" imgH="177800" progId="Equation.3">
                  <p:embed/>
                </p:oleObj>
              </mc:Choice>
              <mc:Fallback>
                <p:oleObj name="Equation" r:id="rId37" imgW="266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73" y="988584"/>
                        <a:ext cx="5524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094229663"/>
              </p:ext>
            </p:extLst>
          </p:nvPr>
        </p:nvGraphicFramePr>
        <p:xfrm>
          <a:off x="361756" y="3463353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74" name="Equation" r:id="rId39" imgW="279400" imgH="203200" progId="Equation.3">
                  <p:embed/>
                </p:oleObj>
              </mc:Choice>
              <mc:Fallback>
                <p:oleObj name="Equation" r:id="rId39" imgW="279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56" y="3463353"/>
                        <a:ext cx="47942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1004527" y="3450653"/>
            <a:ext cx="17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critical path</a:t>
            </a:r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21"/>
            </p:custDataLst>
          </p:nvPr>
        </p:nvSpPr>
        <p:spPr>
          <a:xfrm>
            <a:off x="122751" y="3475675"/>
            <a:ext cx="228600" cy="457200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22"/>
            </p:custDataLst>
          </p:nvPr>
        </p:nvSpPr>
        <p:spPr>
          <a:xfrm>
            <a:off x="5097031" y="1755648"/>
            <a:ext cx="960120" cy="29260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23"/>
            </p:custDataLst>
          </p:nvPr>
        </p:nvSpPr>
        <p:spPr>
          <a:xfrm>
            <a:off x="7977391" y="1755648"/>
            <a:ext cx="795528" cy="29260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24"/>
            </p:custDataLst>
          </p:nvPr>
        </p:nvSpPr>
        <p:spPr>
          <a:xfrm>
            <a:off x="93742" y="956713"/>
            <a:ext cx="22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BE50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25"/>
            </p:custDataLst>
          </p:nvPr>
        </p:nvSpPr>
        <p:spPr>
          <a:xfrm>
            <a:off x="7985267" y="1755648"/>
            <a:ext cx="795528" cy="292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>
          <a:xfrm>
            <a:off x="8468579" y="1755648"/>
            <a:ext cx="164592" cy="292608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>
            <p:custDataLst>
              <p:tags r:id="rId27"/>
            </p:custDataLst>
          </p:nvPr>
        </p:nvSpPr>
        <p:spPr>
          <a:xfrm>
            <a:off x="5097031" y="1755648"/>
            <a:ext cx="960120" cy="292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9"/>
    </mc:Choice>
    <mc:Fallback xmlns="">
      <p:transition spd="slow" advTm="13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3" grpId="1" animBg="1"/>
      <p:bldP spid="29" grpId="0" animBg="1"/>
      <p:bldP spid="29" grpId="1" animBg="1"/>
      <p:bldP spid="29" grpId="2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ontent Placeholder 3" descr="stall_dist_cfd_freq_scale_abs.pdf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4233672" y="2304288"/>
            <a:ext cx="4526280" cy="3017520"/>
          </a:xfrm>
          <a:effectLst/>
        </p:spPr>
      </p:pic>
      <p:sp>
        <p:nvSpPr>
          <p:cNvPr id="42" name="Oval 4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1800" y="1447800"/>
            <a:ext cx="640080" cy="6400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3418" name="Object 10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242888" y="3913188"/>
          <a:ext cx="38115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61" name="Equation" r:id="rId48" imgW="2247900" imgH="254000" progId="Equation.3">
                  <p:embed/>
                </p:oleObj>
              </mc:Choice>
              <mc:Fallback>
                <p:oleObj name="Equation" r:id="rId48" imgW="2247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3913188"/>
                        <a:ext cx="3811587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Compute Store Path (CSP) Portion</a:t>
            </a:r>
            <a:endParaRPr lang="en-US" sz="4000" b="1" u="sng" dirty="0"/>
          </a:p>
        </p:txBody>
      </p:sp>
      <p:sp>
        <p:nvSpPr>
          <p:cNvPr id="19" name="TextBox 18"/>
          <p:cNvSpPr txBox="1"/>
          <p:nvPr>
            <p:custDataLst>
              <p:tags r:id="rId7"/>
            </p:custDataLst>
          </p:nvPr>
        </p:nvSpPr>
        <p:spPr>
          <a:xfrm>
            <a:off x="1001546" y="1755648"/>
            <a:ext cx="296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Non-overlapped computation</a:t>
            </a:r>
            <a:endParaRPr lang="en-US" dirty="0"/>
          </a:p>
        </p:txBody>
      </p:sp>
      <p:sp>
        <p:nvSpPr>
          <p:cNvPr id="21" name="TextBox 20"/>
          <p:cNvSpPr txBox="1"/>
          <p:nvPr>
            <p:custDataLst>
              <p:tags r:id="rId8"/>
            </p:custDataLst>
          </p:nvPr>
        </p:nvSpPr>
        <p:spPr>
          <a:xfrm>
            <a:off x="1004527" y="2642616"/>
            <a:ext cx="11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Stall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1001546" y="987552"/>
            <a:ext cx="205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store path</a:t>
            </a:r>
            <a:endParaRPr lang="en-US" dirty="0"/>
          </a:p>
        </p:txBody>
      </p:sp>
      <p:grpSp>
        <p:nvGrpSpPr>
          <p:cNvPr id="3" name="Group 43"/>
          <p:cNvGrpSpPr/>
          <p:nvPr>
            <p:custDataLst>
              <p:tags r:id="rId10"/>
            </p:custDataLst>
          </p:nvPr>
        </p:nvGrpSpPr>
        <p:grpSpPr>
          <a:xfrm>
            <a:off x="-609600" y="950162"/>
            <a:ext cx="228603" cy="362339"/>
            <a:chOff x="2560320" y="3600061"/>
            <a:chExt cx="228603" cy="362339"/>
          </a:xfrm>
        </p:grpSpPr>
        <p:cxnSp>
          <p:nvCxnSpPr>
            <p:cNvPr id="30" name="Straight Arrow Connector 29"/>
            <p:cNvCxnSpPr/>
            <p:nvPr>
              <p:custDataLst>
                <p:tags r:id="rId43"/>
              </p:custDataLst>
            </p:nvPr>
          </p:nvCxnSpPr>
          <p:spPr>
            <a:xfrm rot="5400000" flipH="1" flipV="1">
              <a:off x="2508692" y="3682170"/>
              <a:ext cx="362339" cy="19812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2560320" y="3764280"/>
              <a:ext cx="182880" cy="182880"/>
            </a:xfrm>
            <a:prstGeom prst="ellipse">
              <a:avLst/>
            </a:prstGeom>
            <a:solidFill>
              <a:srgbClr val="FF0000"/>
            </a:solidFill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Rectangle 157"/>
          <p:cNvSpPr/>
          <p:nvPr>
            <p:custDataLst>
              <p:tags r:id="rId11"/>
            </p:custDataLst>
          </p:nvPr>
        </p:nvSpPr>
        <p:spPr>
          <a:xfrm>
            <a:off x="76200" y="1755648"/>
            <a:ext cx="228600" cy="457200"/>
          </a:xfrm>
          <a:prstGeom prst="rect">
            <a:avLst/>
          </a:prstGeom>
          <a:solidFill>
            <a:srgbClr val="30801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2"/>
            </p:custDataLst>
          </p:nvPr>
        </p:nvSpPr>
        <p:spPr>
          <a:xfrm>
            <a:off x="76200" y="2642616"/>
            <a:ext cx="2286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>
            <p:custDataLst>
              <p:tags r:id="rId13"/>
            </p:custDataLst>
          </p:nvPr>
        </p:nvGrpSpPr>
        <p:grpSpPr>
          <a:xfrm>
            <a:off x="4191000" y="849868"/>
            <a:ext cx="914400" cy="1050132"/>
            <a:chOff x="1524000" y="5562600"/>
            <a:chExt cx="914400" cy="1050132"/>
          </a:xfrm>
        </p:grpSpPr>
        <p:sp>
          <p:nvSpPr>
            <p:cNvPr id="72" name="Rectangle 71"/>
            <p:cNvSpPr/>
            <p:nvPr>
              <p:custDataLst>
                <p:tags r:id="rId40"/>
              </p:custDataLst>
            </p:nvPr>
          </p:nvSpPr>
          <p:spPr>
            <a:xfrm>
              <a:off x="1524000" y="5562600"/>
              <a:ext cx="914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73" name="Object 5"/>
            <p:cNvGraphicFramePr>
              <a:graphicFrameLocks noChangeAspect="1"/>
            </p:cNvGraphicFramePr>
            <p:nvPr>
              <p:custDataLst>
                <p:tags r:id="rId41"/>
              </p:custDataLst>
            </p:nvPr>
          </p:nvGraphicFramePr>
          <p:xfrm>
            <a:off x="1851025" y="6296819"/>
            <a:ext cx="247650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362" name="Equation" r:id="rId50" imgW="139700" imgH="177800" progId="Equation.3">
                    <p:embed/>
                  </p:oleObj>
                </mc:Choice>
                <mc:Fallback>
                  <p:oleObj name="Equation" r:id="rId50" imgW="139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1025" y="6296819"/>
                          <a:ext cx="247650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Rectangle 73"/>
            <p:cNvSpPr/>
            <p:nvPr>
              <p:custDataLst>
                <p:tags r:id="rId42"/>
              </p:custDataLst>
            </p:nvPr>
          </p:nvSpPr>
          <p:spPr>
            <a:xfrm>
              <a:off x="1524000" y="5562600"/>
              <a:ext cx="228600" cy="45720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>
            <p:custDataLst>
              <p:tags r:id="rId14"/>
            </p:custDataLst>
          </p:nvPr>
        </p:nvGrpSpPr>
        <p:grpSpPr>
          <a:xfrm>
            <a:off x="5410200" y="849868"/>
            <a:ext cx="914400" cy="1219200"/>
            <a:chOff x="2743200" y="5562600"/>
            <a:chExt cx="914400" cy="1219200"/>
          </a:xfrm>
        </p:grpSpPr>
        <p:sp>
          <p:nvSpPr>
            <p:cNvPr id="76" name="Rectangle 75"/>
            <p:cNvSpPr/>
            <p:nvPr>
              <p:custDataLst>
                <p:tags r:id="rId37"/>
              </p:custDataLst>
            </p:nvPr>
          </p:nvSpPr>
          <p:spPr>
            <a:xfrm>
              <a:off x="2743200" y="5562600"/>
              <a:ext cx="914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      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77" name="Object 8"/>
            <p:cNvGraphicFramePr>
              <a:graphicFrameLocks noChangeAspect="1"/>
            </p:cNvGraphicFramePr>
            <p:nvPr>
              <p:custDataLst>
                <p:tags r:id="rId38"/>
              </p:custDataLst>
            </p:nvPr>
          </p:nvGraphicFramePr>
          <p:xfrm>
            <a:off x="3124200" y="6127750"/>
            <a:ext cx="29368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363" name="Equation" r:id="rId52" imgW="165100" imgH="368300" progId="Equation.3">
                    <p:embed/>
                  </p:oleObj>
                </mc:Choice>
                <mc:Fallback>
                  <p:oleObj name="Equation" r:id="rId52" imgW="1651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6127750"/>
                          <a:ext cx="293687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Rectangle 77"/>
            <p:cNvSpPr/>
            <p:nvPr>
              <p:custDataLst>
                <p:tags r:id="rId39"/>
              </p:custDataLst>
            </p:nvPr>
          </p:nvSpPr>
          <p:spPr>
            <a:xfrm>
              <a:off x="2743994" y="5562600"/>
              <a:ext cx="457200" cy="45720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>
            <p:custDataLst>
              <p:tags r:id="rId15"/>
            </p:custDataLst>
          </p:nvPr>
        </p:nvGrpSpPr>
        <p:grpSpPr>
          <a:xfrm>
            <a:off x="6628605" y="838200"/>
            <a:ext cx="914400" cy="1230868"/>
            <a:chOff x="3961605" y="5550932"/>
            <a:chExt cx="914400" cy="1230868"/>
          </a:xfrm>
        </p:grpSpPr>
        <p:graphicFrame>
          <p:nvGraphicFramePr>
            <p:cNvPr id="80" name="Object 3"/>
            <p:cNvGraphicFramePr>
              <a:graphicFrameLocks noChangeAspect="1"/>
            </p:cNvGraphicFramePr>
            <p:nvPr>
              <p:custDataLst>
                <p:tags r:id="rId35"/>
              </p:custDataLst>
            </p:nvPr>
          </p:nvGraphicFramePr>
          <p:xfrm>
            <a:off x="4267200" y="6127750"/>
            <a:ext cx="29368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364" name="Equation" r:id="rId54" imgW="165100" imgH="368300" progId="Equation.3">
                    <p:embed/>
                  </p:oleObj>
                </mc:Choice>
                <mc:Fallback>
                  <p:oleObj name="Equation" r:id="rId54" imgW="1651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6127750"/>
                          <a:ext cx="293687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Rectangle 80"/>
            <p:cNvSpPr/>
            <p:nvPr>
              <p:custDataLst>
                <p:tags r:id="rId36"/>
              </p:custDataLst>
            </p:nvPr>
          </p:nvSpPr>
          <p:spPr>
            <a:xfrm>
              <a:off x="3961605" y="5550932"/>
              <a:ext cx="914400" cy="45720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>
            <p:custDataLst>
              <p:tags r:id="rId16"/>
            </p:custDataLst>
          </p:nvPr>
        </p:nvGrpSpPr>
        <p:grpSpPr>
          <a:xfrm>
            <a:off x="7849394" y="838200"/>
            <a:ext cx="1143000" cy="1230868"/>
            <a:chOff x="5182394" y="5550932"/>
            <a:chExt cx="1143000" cy="1230868"/>
          </a:xfrm>
        </p:grpSpPr>
        <p:graphicFrame>
          <p:nvGraphicFramePr>
            <p:cNvPr id="83" name="Object 4"/>
            <p:cNvGraphicFramePr>
              <a:graphicFrameLocks noChangeAspect="1"/>
            </p:cNvGraphicFramePr>
            <p:nvPr>
              <p:custDataLst>
                <p:tags r:id="rId33"/>
              </p:custDataLst>
            </p:nvPr>
          </p:nvGraphicFramePr>
          <p:xfrm>
            <a:off x="5638800" y="6127750"/>
            <a:ext cx="293688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365" name="Equation" r:id="rId56" imgW="165100" imgH="368300" progId="Equation.3">
                    <p:embed/>
                  </p:oleObj>
                </mc:Choice>
                <mc:Fallback>
                  <p:oleObj name="Equation" r:id="rId56" imgW="1651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6127750"/>
                          <a:ext cx="293688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83"/>
            <p:cNvSpPr/>
            <p:nvPr>
              <p:custDataLst>
                <p:tags r:id="rId34"/>
              </p:custDataLst>
            </p:nvPr>
          </p:nvSpPr>
          <p:spPr>
            <a:xfrm>
              <a:off x="5182394" y="5550932"/>
              <a:ext cx="1143000" cy="45720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86" name="TextBox 85"/>
          <p:cNvSpPr txBox="1"/>
          <p:nvPr>
            <p:custDataLst>
              <p:tags r:id="rId17"/>
            </p:custDataLst>
          </p:nvPr>
        </p:nvSpPr>
        <p:spPr>
          <a:xfrm>
            <a:off x="6045915" y="2667000"/>
            <a:ext cx="126928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cfd</a:t>
            </a:r>
            <a:r>
              <a:rPr lang="en-US" dirty="0" smtClean="0"/>
              <a:t> – kernel</a:t>
            </a:r>
            <a:endParaRPr lang="en-US" dirty="0"/>
          </a:p>
        </p:txBody>
      </p:sp>
      <p:cxnSp>
        <p:nvCxnSpPr>
          <p:cNvPr id="87" name="Straight Arrow Connector 86"/>
          <p:cNvCxnSpPr/>
          <p:nvPr>
            <p:custDataLst>
              <p:tags r:id="rId18"/>
            </p:custDataLst>
          </p:nvPr>
        </p:nvCxnSpPr>
        <p:spPr>
          <a:xfrm>
            <a:off x="5988525" y="4553188"/>
            <a:ext cx="6400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oval" w="sm" len="sm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>
            <p:custDataLst>
              <p:tags r:id="rId19"/>
            </p:custDataLst>
          </p:nvPr>
        </p:nvCxnSpPr>
        <p:spPr>
          <a:xfrm>
            <a:off x="7665720" y="4551600"/>
            <a:ext cx="6400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oval" w="sm" len="sm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>
            <p:custDataLst>
              <p:tags r:id="rId20"/>
            </p:custDataLst>
          </p:nvPr>
        </p:nvGrpSpPr>
        <p:grpSpPr>
          <a:xfrm>
            <a:off x="5029200" y="2145268"/>
            <a:ext cx="2896493" cy="369332"/>
            <a:chOff x="8362819" y="2069068"/>
            <a:chExt cx="2896493" cy="369332"/>
          </a:xfrm>
        </p:grpSpPr>
        <p:sp>
          <p:nvSpPr>
            <p:cNvPr id="90" name="TextBox 89"/>
            <p:cNvSpPr txBox="1"/>
            <p:nvPr>
              <p:custDataLst>
                <p:tags r:id="rId26"/>
              </p:custDataLst>
            </p:nvPr>
          </p:nvSpPr>
          <p:spPr>
            <a:xfrm>
              <a:off x="8866533" y="2069068"/>
              <a:ext cx="186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Frequency Scaling</a:t>
              </a:r>
              <a:endParaRPr lang="en-US" dirty="0"/>
            </a:p>
          </p:txBody>
        </p:sp>
        <p:sp>
          <p:nvSpPr>
            <p:cNvPr id="91" name="Chevron 90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10668000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Chevron 9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10850880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Chevron 9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11049000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Chevron 93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8362819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Chevron 94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8545699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Chevron 97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8743819" y="2148578"/>
              <a:ext cx="210312" cy="210312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" name="TextBox 43"/>
          <p:cNvSpPr txBox="1"/>
          <p:nvPr>
            <p:custDataLst>
              <p:tags r:id="rId22"/>
            </p:custDataLst>
          </p:nvPr>
        </p:nvSpPr>
        <p:spPr>
          <a:xfrm>
            <a:off x="4338736" y="2598003"/>
            <a:ext cx="464236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i="1" dirty="0"/>
              <a:t>t</a:t>
            </a:r>
            <a:r>
              <a:rPr lang="en-US" sz="2400" b="1" i="1" dirty="0" smtClean="0"/>
              <a:t>ransition</a:t>
            </a:r>
          </a:p>
          <a:p>
            <a:pPr algn="ctr"/>
            <a:r>
              <a:rPr lang="en-US" sz="2400" b="1" i="1" dirty="0"/>
              <a:t>M</a:t>
            </a:r>
            <a:r>
              <a:rPr lang="en-US" sz="2400" b="1" i="1" dirty="0" smtClean="0"/>
              <a:t>emory bound </a:t>
            </a:r>
            <a:r>
              <a:rPr lang="en-US" sz="2400" b="1" i="1" dirty="0" smtClean="0">
                <a:sym typeface="Wingdings"/>
              </a:rPr>
              <a:t> </a:t>
            </a:r>
            <a:r>
              <a:rPr lang="en-US" sz="2400" b="1" i="1" dirty="0" smtClean="0"/>
              <a:t>Compute bound</a:t>
            </a:r>
            <a:endParaRPr lang="en-US" sz="2400" b="1" i="1" dirty="0"/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>
            <p:custDataLst>
              <p:tags r:id="rId23"/>
            </p:custDataLst>
            <p:extLst/>
          </p:nvPr>
        </p:nvGraphicFramePr>
        <p:xfrm>
          <a:off x="386954" y="1786541"/>
          <a:ext cx="609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66" name="Equation" r:id="rId58" imgW="342900" imgH="203200" progId="Equation.3">
                  <p:embed/>
                </p:oleObj>
              </mc:Choice>
              <mc:Fallback>
                <p:oleObj name="Equation" r:id="rId58" imgW="34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54" y="1786541"/>
                        <a:ext cx="6096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custDataLst>
              <p:tags r:id="rId24"/>
            </p:custDataLst>
            <p:extLst/>
          </p:nvPr>
        </p:nvGraphicFramePr>
        <p:xfrm>
          <a:off x="389739" y="2670691"/>
          <a:ext cx="542926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67" name="Equation" r:id="rId60" imgW="304800" imgH="203200" progId="Equation.3">
                  <p:embed/>
                </p:oleObj>
              </mc:Choice>
              <mc:Fallback>
                <p:oleObj name="Equation" r:id="rId60" imgW="30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9" y="2670691"/>
                        <a:ext cx="542926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07778416"/>
              </p:ext>
            </p:extLst>
          </p:nvPr>
        </p:nvGraphicFramePr>
        <p:xfrm>
          <a:off x="403373" y="988584"/>
          <a:ext cx="552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68" name="Equation" r:id="rId62" imgW="266700" imgH="177800" progId="Equation.3">
                  <p:embed/>
                </p:oleObj>
              </mc:Choice>
              <mc:Fallback>
                <p:oleObj name="Equation" r:id="rId62" imgW="266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73" y="988584"/>
                        <a:ext cx="5524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705219" y="5320030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dirty="0" smtClean="0">
                <a:solidFill>
                  <a:srgbClr val="FF0000"/>
                </a:solidFill>
              </a:rPr>
              <a:t>requency is reduced from left to right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075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87"/>
    </mc:Choice>
    <mc:Fallback xmlns="">
      <p:transition spd="slow" advTm="75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6" grpId="0"/>
      <p:bldP spid="44" grpId="0"/>
      <p:bldP spid="44" grpId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120844"/>
              </p:ext>
            </p:extLst>
          </p:nvPr>
        </p:nvGraphicFramePr>
        <p:xfrm>
          <a:off x="4953000" y="4800600"/>
          <a:ext cx="3558678" cy="1813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23572"/>
                <a:gridCol w="632497"/>
                <a:gridCol w="1170112"/>
                <a:gridCol w="632497"/>
              </a:tblGrid>
              <a:tr h="2286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CRISP Components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LCP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CSP</a:t>
                      </a:r>
                      <a:endParaRPr lang="en-US" sz="1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11</a:t>
                      </a:r>
                      <a:endParaRPr lang="en-US" sz="1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solidFill>
                            <a:schemeClr val="bg1"/>
                          </a:solidFill>
                        </a:rPr>
                        <a:t>Load Stall</a:t>
                      </a:r>
                      <a:endParaRPr lang="en-US" sz="1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D1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D1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Store Stall</a:t>
                      </a:r>
                      <a:endParaRPr lang="en-US" sz="19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solidFill>
                            <a:srgbClr val="000000"/>
                          </a:solidFill>
                        </a:rPr>
                        <a:t>Compute</a:t>
                      </a:r>
                      <a:endParaRPr lang="en-US" sz="19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17</a:t>
                      </a:r>
                      <a:endParaRPr lang="en-US" sz="1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Compute</a:t>
                      </a:r>
                      <a:endParaRPr lang="en-US" sz="1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10</a:t>
                      </a:r>
                      <a:endParaRPr lang="en-US" sz="1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Content Placeholder 3" descr="new_models.pdf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2"/>
          <a:srcRect t="-32494" b="-32494"/>
          <a:stretch>
            <a:fillRect/>
          </a:stretch>
        </p:blipFill>
        <p:spPr>
          <a:xfrm>
            <a:off x="-76200" y="-914400"/>
            <a:ext cx="9892837" cy="5440680"/>
          </a:xfrm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CRISP Example</a:t>
            </a:r>
            <a:endParaRPr lang="en-US" sz="4000" b="1" u="sng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219456" y="1213104"/>
            <a:ext cx="1115568" cy="292608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219456" y="2511552"/>
            <a:ext cx="2240280" cy="292608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>
          <a:xfrm>
            <a:off x="2450592" y="1213104"/>
            <a:ext cx="1600200" cy="292608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>
          <a:xfrm>
            <a:off x="4343400" y="2511552"/>
            <a:ext cx="3246120" cy="292608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9"/>
            </p:custDataLst>
          </p:nvPr>
        </p:nvSpPr>
        <p:spPr>
          <a:xfrm>
            <a:off x="4690872" y="1213104"/>
            <a:ext cx="493776" cy="29260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10"/>
            </p:custDataLst>
          </p:nvPr>
        </p:nvSpPr>
        <p:spPr>
          <a:xfrm>
            <a:off x="8193024" y="2511552"/>
            <a:ext cx="658368" cy="29260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1335024" y="1213104"/>
            <a:ext cx="164592" cy="292608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12"/>
            </p:custDataLst>
          </p:nvPr>
        </p:nvSpPr>
        <p:spPr>
          <a:xfrm>
            <a:off x="4526280" y="1213104"/>
            <a:ext cx="173736" cy="292608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4050792" y="1213104"/>
            <a:ext cx="320040" cy="292608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14"/>
            </p:custDataLst>
          </p:nvPr>
        </p:nvSpPr>
        <p:spPr>
          <a:xfrm>
            <a:off x="219456" y="1213104"/>
            <a:ext cx="1280160" cy="292608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5"/>
            </p:custDataLst>
          </p:nvPr>
        </p:nvSpPr>
        <p:spPr>
          <a:xfrm>
            <a:off x="2130552" y="1213104"/>
            <a:ext cx="1280160" cy="292608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16"/>
            </p:custDataLst>
          </p:nvPr>
        </p:nvSpPr>
        <p:spPr>
          <a:xfrm>
            <a:off x="3895344" y="1213104"/>
            <a:ext cx="1280160" cy="292608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7"/>
            </p:custDataLst>
          </p:nvPr>
        </p:nvSpPr>
        <p:spPr>
          <a:xfrm>
            <a:off x="219456" y="1213104"/>
            <a:ext cx="1280160" cy="29260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8"/>
            </p:custDataLst>
          </p:nvPr>
        </p:nvSpPr>
        <p:spPr>
          <a:xfrm>
            <a:off x="2130552" y="1213104"/>
            <a:ext cx="804672" cy="29260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9"/>
            </p:custDataLst>
          </p:nvPr>
        </p:nvSpPr>
        <p:spPr>
          <a:xfrm>
            <a:off x="3901440" y="1213104"/>
            <a:ext cx="804672" cy="29260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20"/>
            </p:custDataLst>
          </p:nvPr>
        </p:nvSpPr>
        <p:spPr>
          <a:xfrm>
            <a:off x="219456" y="1213104"/>
            <a:ext cx="1280160" cy="292608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4" name="Rectangle 33"/>
          <p:cNvSpPr/>
          <p:nvPr>
            <p:custDataLst>
              <p:tags r:id="rId21"/>
            </p:custDataLst>
          </p:nvPr>
        </p:nvSpPr>
        <p:spPr>
          <a:xfrm>
            <a:off x="2459736" y="1213104"/>
            <a:ext cx="1920240" cy="292608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219456" y="1213104"/>
            <a:ext cx="1280160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2459736" y="1213104"/>
            <a:ext cx="1920240" cy="29260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1335024" y="1213104"/>
            <a:ext cx="164592" cy="292608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>
            <p:custDataLst>
              <p:tags r:id="rId25"/>
            </p:custDataLst>
          </p:nvPr>
        </p:nvSpPr>
        <p:spPr>
          <a:xfrm>
            <a:off x="4059936" y="1213104"/>
            <a:ext cx="320040" cy="292608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6"/>
            </p:custDataLst>
          </p:nvPr>
        </p:nvSpPr>
        <p:spPr>
          <a:xfrm>
            <a:off x="1499616" y="1213104"/>
            <a:ext cx="960120" cy="29260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7"/>
            </p:custDataLst>
          </p:nvPr>
        </p:nvSpPr>
        <p:spPr>
          <a:xfrm>
            <a:off x="4379976" y="1213104"/>
            <a:ext cx="795528" cy="29260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8"/>
            </p:custDataLst>
          </p:nvPr>
        </p:nvSpPr>
        <p:spPr>
          <a:xfrm>
            <a:off x="4855464" y="1213104"/>
            <a:ext cx="164592" cy="292608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6611112" y="289560"/>
            <a:ext cx="2075688" cy="125272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740206105"/>
              </p:ext>
            </p:extLst>
          </p:nvPr>
        </p:nvGraphicFramePr>
        <p:xfrm>
          <a:off x="120708" y="3962400"/>
          <a:ext cx="3841692" cy="28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9474"/>
                <a:gridCol w="830580"/>
                <a:gridCol w="868680"/>
                <a:gridCol w="13429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 (units 1/f)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</a:t>
                      </a:r>
                      <a:r>
                        <a:rPr lang="en-US" b="0" baseline="-25000" dirty="0" smtClean="0"/>
                        <a:t>Memory</a:t>
                      </a:r>
                      <a:endParaRPr lang="en-US" b="0" baseline="-25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/>
                        <a:t>T</a:t>
                      </a:r>
                      <a:r>
                        <a:rPr lang="en-US" b="0" baseline="-25000" dirty="0" err="1" smtClean="0"/>
                        <a:t>Compute</a:t>
                      </a:r>
                      <a:endParaRPr lang="en-US" b="0" cap="small" baseline="-25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Time (at f/2)</a:t>
                      </a:r>
                      <a:endParaRPr lang="en-US" b="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STALL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MISS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LEAD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CRIT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CRISP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51"/>
          <p:cNvGrpSpPr/>
          <p:nvPr>
            <p:custDataLst>
              <p:tags r:id="rId31"/>
            </p:custDataLst>
          </p:nvPr>
        </p:nvGrpSpPr>
        <p:grpSpPr>
          <a:xfrm>
            <a:off x="3119942" y="5051425"/>
            <a:ext cx="353566" cy="1349375"/>
            <a:chOff x="8129017" y="1562100"/>
            <a:chExt cx="353566" cy="1349375"/>
          </a:xfrm>
          <a:effectLst/>
        </p:grpSpPr>
        <p:sp>
          <p:nvSpPr>
            <p:cNvPr id="53" name="Rectangle 52"/>
            <p:cNvSpPr/>
            <p:nvPr>
              <p:custDataLst>
                <p:tags r:id="rId56"/>
              </p:custDataLst>
            </p:nvPr>
          </p:nvSpPr>
          <p:spPr>
            <a:xfrm>
              <a:off x="8129017" y="1562100"/>
              <a:ext cx="32918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>
              <p:custDataLst>
                <p:tags r:id="rId57"/>
              </p:custDataLst>
            </p:nvPr>
          </p:nvSpPr>
          <p:spPr>
            <a:xfrm>
              <a:off x="8129017" y="1943100"/>
              <a:ext cx="32918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>
              <p:custDataLst>
                <p:tags r:id="rId58"/>
              </p:custDataLst>
            </p:nvPr>
          </p:nvSpPr>
          <p:spPr>
            <a:xfrm>
              <a:off x="8153400" y="2313432"/>
              <a:ext cx="32918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>
              <p:custDataLst>
                <p:tags r:id="rId59"/>
              </p:custDataLst>
            </p:nvPr>
          </p:nvSpPr>
          <p:spPr>
            <a:xfrm>
              <a:off x="8153400" y="2682875"/>
              <a:ext cx="32918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>
            <p:custDataLst>
              <p:tags r:id="rId32"/>
            </p:custDataLst>
          </p:nvPr>
        </p:nvSpPr>
        <p:spPr>
          <a:xfrm>
            <a:off x="1187508" y="5029200"/>
            <a:ext cx="32918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3"/>
            </p:custDataLst>
          </p:nvPr>
        </p:nvSpPr>
        <p:spPr>
          <a:xfrm>
            <a:off x="1187508" y="5410200"/>
            <a:ext cx="32918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4"/>
            </p:custDataLst>
          </p:nvPr>
        </p:nvSpPr>
        <p:spPr>
          <a:xfrm>
            <a:off x="1211891" y="5791200"/>
            <a:ext cx="32918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59"/>
          <p:cNvGrpSpPr/>
          <p:nvPr>
            <p:custDataLst>
              <p:tags r:id="rId35"/>
            </p:custDataLst>
          </p:nvPr>
        </p:nvGrpSpPr>
        <p:grpSpPr>
          <a:xfrm>
            <a:off x="2053142" y="5029200"/>
            <a:ext cx="353566" cy="1371600"/>
            <a:chOff x="7037834" y="1610995"/>
            <a:chExt cx="353566" cy="1371600"/>
          </a:xfrm>
          <a:effectLst/>
        </p:grpSpPr>
        <p:sp>
          <p:nvSpPr>
            <p:cNvPr id="61" name="Rectangle 60"/>
            <p:cNvSpPr/>
            <p:nvPr>
              <p:custDataLst>
                <p:tags r:id="rId52"/>
              </p:custDataLst>
            </p:nvPr>
          </p:nvSpPr>
          <p:spPr>
            <a:xfrm>
              <a:off x="7037834" y="1610995"/>
              <a:ext cx="32918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53"/>
              </p:custDataLst>
            </p:nvPr>
          </p:nvSpPr>
          <p:spPr>
            <a:xfrm>
              <a:off x="7037834" y="1981200"/>
              <a:ext cx="32918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>
              <p:custDataLst>
                <p:tags r:id="rId54"/>
              </p:custDataLst>
            </p:nvPr>
          </p:nvSpPr>
          <p:spPr>
            <a:xfrm>
              <a:off x="7062217" y="2372995"/>
              <a:ext cx="32918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custDataLst>
                <p:tags r:id="rId55"/>
              </p:custDataLst>
            </p:nvPr>
          </p:nvSpPr>
          <p:spPr>
            <a:xfrm>
              <a:off x="7062217" y="2753995"/>
              <a:ext cx="32918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/>
          <p:cNvSpPr/>
          <p:nvPr>
            <p:custDataLst>
              <p:tags r:id="rId36"/>
            </p:custDataLst>
          </p:nvPr>
        </p:nvSpPr>
        <p:spPr>
          <a:xfrm>
            <a:off x="1211891" y="6172200"/>
            <a:ext cx="32918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>
            <p:custDataLst>
              <p:tags r:id="rId37"/>
            </p:custDataLst>
          </p:nvPr>
        </p:nvSpPr>
        <p:spPr>
          <a:xfrm>
            <a:off x="184253" y="3048000"/>
            <a:ext cx="4012505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700" b="1" u="sng" dirty="0" smtClean="0"/>
              <a:t> Existing Analytical Models</a:t>
            </a:r>
            <a:endParaRPr lang="en-US" sz="2700" b="1" u="sng" dirty="0"/>
          </a:p>
        </p:txBody>
      </p:sp>
      <p:sp>
        <p:nvSpPr>
          <p:cNvPr id="72" name="TextBox 71"/>
          <p:cNvSpPr txBox="1"/>
          <p:nvPr>
            <p:custDataLst>
              <p:tags r:id="rId38"/>
            </p:custDataLst>
          </p:nvPr>
        </p:nvSpPr>
        <p:spPr>
          <a:xfrm>
            <a:off x="4751832" y="3728219"/>
            <a:ext cx="3710118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900" b="1" dirty="0" smtClean="0"/>
              <a:t>54 = max(17*2, 20) + max(11,10*2)</a:t>
            </a:r>
            <a:endParaRPr lang="en-US" sz="1900" b="1" dirty="0"/>
          </a:p>
        </p:txBody>
      </p:sp>
      <p:sp>
        <p:nvSpPr>
          <p:cNvPr id="75" name="Rectangle 74"/>
          <p:cNvSpPr/>
          <p:nvPr>
            <p:custDataLst>
              <p:tags r:id="rId39"/>
            </p:custDataLst>
          </p:nvPr>
        </p:nvSpPr>
        <p:spPr>
          <a:xfrm>
            <a:off x="6217011" y="5257800"/>
            <a:ext cx="329183" cy="228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40"/>
            </p:custDataLst>
          </p:nvPr>
        </p:nvSpPr>
        <p:spPr>
          <a:xfrm>
            <a:off x="8045811" y="5257800"/>
            <a:ext cx="32918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41"/>
            </p:custDataLst>
          </p:nvPr>
        </p:nvSpPr>
        <p:spPr>
          <a:xfrm>
            <a:off x="6241394" y="5791200"/>
            <a:ext cx="329183" cy="228600"/>
          </a:xfrm>
          <a:prstGeom prst="rect">
            <a:avLst/>
          </a:prstGeom>
          <a:solidFill>
            <a:srgbClr val="0D1CEA"/>
          </a:solidFill>
          <a:ln>
            <a:solidFill>
              <a:srgbClr val="0D1C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42"/>
            </p:custDataLst>
          </p:nvPr>
        </p:nvSpPr>
        <p:spPr>
          <a:xfrm>
            <a:off x="8045811" y="5791200"/>
            <a:ext cx="329183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43"/>
            </p:custDataLst>
          </p:nvPr>
        </p:nvSpPr>
        <p:spPr>
          <a:xfrm>
            <a:off x="6241394" y="6324600"/>
            <a:ext cx="32918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44"/>
            </p:custDataLst>
          </p:nvPr>
        </p:nvSpPr>
        <p:spPr>
          <a:xfrm>
            <a:off x="8045811" y="6324600"/>
            <a:ext cx="32918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45"/>
            </p:custDataLst>
          </p:nvPr>
        </p:nvSpPr>
        <p:spPr>
          <a:xfrm>
            <a:off x="1194817" y="6553200"/>
            <a:ext cx="32918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46"/>
            </p:custDataLst>
          </p:nvPr>
        </p:nvSpPr>
        <p:spPr>
          <a:xfrm>
            <a:off x="3176017" y="6553200"/>
            <a:ext cx="32918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>
            <p:custDataLst>
              <p:tags r:id="rId47"/>
            </p:custDataLst>
          </p:nvPr>
        </p:nvSpPr>
        <p:spPr>
          <a:xfrm>
            <a:off x="4876800" y="3048000"/>
            <a:ext cx="2015320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700" b="1" u="sng" dirty="0" smtClean="0"/>
              <a:t>CRISP Model</a:t>
            </a:r>
            <a:endParaRPr lang="en-US" sz="2700" b="1" u="sng" dirty="0"/>
          </a:p>
        </p:txBody>
      </p:sp>
      <p:sp>
        <p:nvSpPr>
          <p:cNvPr id="85" name="Oval 84"/>
          <p:cNvSpPr>
            <a:spLocks noChangeAspect="1"/>
          </p:cNvSpPr>
          <p:nvPr>
            <p:custDataLst>
              <p:tags r:id="rId48"/>
            </p:custDataLst>
          </p:nvPr>
        </p:nvSpPr>
        <p:spPr>
          <a:xfrm>
            <a:off x="3124200" y="6483096"/>
            <a:ext cx="372470" cy="374904"/>
          </a:xfrm>
          <a:prstGeom prst="ellipse">
            <a:avLst/>
          </a:prstGeom>
          <a:solidFill>
            <a:schemeClr val="accent6">
              <a:alpha val="32000"/>
            </a:scheme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>
            <p:custDataLst>
              <p:tags r:id="rId49"/>
            </p:custDataLst>
          </p:nvPr>
        </p:nvSpPr>
        <p:spPr>
          <a:xfrm>
            <a:off x="381000" y="335280"/>
            <a:ext cx="548640" cy="54864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>
            <p:custDataLst>
              <p:tags r:id="rId50"/>
            </p:custDataLst>
          </p:nvPr>
        </p:nvSpPr>
        <p:spPr>
          <a:xfrm>
            <a:off x="381000" y="1691640"/>
            <a:ext cx="548640" cy="54864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54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  <p:custDataLst>
              <p:tags r:id="rId51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70"/>
    </mc:Choice>
    <mc:Fallback xmlns="">
      <p:transition spd="slow" advTm="83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7" grpId="0" animBg="1"/>
      <p:bldP spid="58" grpId="0" animBg="1"/>
      <p:bldP spid="59" grpId="0" animBg="1"/>
      <p:bldP spid="65" grpId="0" animBg="1"/>
      <p:bldP spid="70" grpId="0"/>
      <p:bldP spid="72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2" grpId="0" animBg="1"/>
      <p:bldP spid="84" grpId="0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Dynamic Voltage &amp; Frequency Scaling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8600" y="5913437"/>
            <a:ext cx="9144000" cy="715963"/>
          </a:xfrm>
          <a:effectLst/>
        </p:spPr>
        <p:txBody>
          <a:bodyPr/>
          <a:lstStyle/>
          <a:p>
            <a:pPr algn="ctr">
              <a:buNone/>
            </a:pPr>
            <a:r>
              <a:rPr lang="en-US" sz="2700" dirty="0" smtClean="0"/>
              <a:t>DVFS</a:t>
            </a:r>
            <a:endParaRPr lang="en-US" sz="2700" dirty="0"/>
          </a:p>
        </p:txBody>
      </p:sp>
      <p:sp>
        <p:nvSpPr>
          <p:cNvPr id="8" name="Isosceles Triangle 7"/>
          <p:cNvSpPr/>
          <p:nvPr>
            <p:custDataLst>
              <p:tags r:id="rId4"/>
            </p:custDataLst>
          </p:nvPr>
        </p:nvSpPr>
        <p:spPr>
          <a:xfrm>
            <a:off x="4343400" y="5151437"/>
            <a:ext cx="914400" cy="715963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838200" y="5029200"/>
            <a:ext cx="7848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>
          <a:xfrm>
            <a:off x="838200" y="2590800"/>
            <a:ext cx="2590800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>
          <a:xfrm>
            <a:off x="6019800" y="2709989"/>
            <a:ext cx="2590800" cy="24414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838200" y="2590800"/>
            <a:ext cx="2590800" cy="2438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Power </a:t>
            </a:r>
          </a:p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Energy</a:t>
            </a:r>
          </a:p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Temperature</a:t>
            </a:r>
          </a:p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Reliability</a:t>
            </a:r>
          </a:p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Variability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6096000" y="2590800"/>
            <a:ext cx="2590800" cy="24414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Performance</a:t>
            </a:r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>
            <p:custDataLst>
              <p:tags r:id="rId10"/>
            </p:custDataLst>
          </p:nvPr>
        </p:nvGrpSpPr>
        <p:grpSpPr>
          <a:xfrm>
            <a:off x="838200" y="2587752"/>
            <a:ext cx="7848600" cy="2593848"/>
            <a:chOff x="838200" y="2587752"/>
            <a:chExt cx="7848600" cy="2593848"/>
          </a:xfrm>
          <a:effectLst/>
          <a:scene3d>
            <a:camera prst="orthographicFront">
              <a:rot lat="0" lon="0" rev="420000"/>
            </a:camera>
            <a:lightRig rig="threePt" dir="t"/>
          </a:scene3d>
        </p:grpSpPr>
        <p:sp>
          <p:nvSpPr>
            <p:cNvPr id="25" name="Rectangle 24"/>
            <p:cNvSpPr/>
            <p:nvPr>
              <p:custDataLst>
                <p:tags r:id="rId13"/>
              </p:custDataLst>
            </p:nvPr>
          </p:nvSpPr>
          <p:spPr>
            <a:xfrm>
              <a:off x="838200" y="5029200"/>
              <a:ext cx="78486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6" name="Rectangle 25"/>
            <p:cNvSpPr/>
            <p:nvPr>
              <p:custDataLst>
                <p:tags r:id="rId14"/>
              </p:custDataLst>
            </p:nvPr>
          </p:nvSpPr>
          <p:spPr>
            <a:xfrm>
              <a:off x="838200" y="2590800"/>
              <a:ext cx="2590800" cy="2438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>
              <p:custDataLst>
                <p:tags r:id="rId15"/>
              </p:custDataLst>
            </p:nvPr>
          </p:nvSpPr>
          <p:spPr>
            <a:xfrm>
              <a:off x="6096000" y="2587752"/>
              <a:ext cx="2590800" cy="2441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16"/>
              </p:custDataLst>
            </p:nvPr>
          </p:nvSpPr>
          <p:spPr>
            <a:xfrm>
              <a:off x="838200" y="2590800"/>
              <a:ext cx="2590800" cy="24384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smtClean="0">
                  <a:solidFill>
                    <a:schemeClr val="tx1"/>
                  </a:solidFill>
                </a:rPr>
                <a:t>Power </a:t>
              </a:r>
            </a:p>
            <a:p>
              <a:pPr algn="ctr"/>
              <a:r>
                <a:rPr lang="en-US" sz="2700" dirty="0" smtClean="0">
                  <a:solidFill>
                    <a:schemeClr val="tx1"/>
                  </a:solidFill>
                </a:rPr>
                <a:t>Energy</a:t>
              </a:r>
            </a:p>
            <a:p>
              <a:pPr algn="ctr"/>
              <a:r>
                <a:rPr lang="en-US" sz="2700" dirty="0" smtClean="0">
                  <a:solidFill>
                    <a:schemeClr val="tx1"/>
                  </a:solidFill>
                </a:rPr>
                <a:t>Temperature</a:t>
              </a:r>
            </a:p>
            <a:p>
              <a:pPr algn="ctr"/>
              <a:r>
                <a:rPr lang="en-US" sz="2700" dirty="0" smtClean="0">
                  <a:solidFill>
                    <a:schemeClr val="tx1"/>
                  </a:solidFill>
                </a:rPr>
                <a:t>Reliability</a:t>
              </a:r>
            </a:p>
            <a:p>
              <a:pPr algn="ctr"/>
              <a:r>
                <a:rPr lang="en-US" sz="2700" dirty="0" smtClean="0">
                  <a:solidFill>
                    <a:schemeClr val="tx1"/>
                  </a:solidFill>
                </a:rPr>
                <a:t>Variability</a:t>
              </a: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17"/>
              </p:custDataLst>
            </p:nvPr>
          </p:nvSpPr>
          <p:spPr>
            <a:xfrm>
              <a:off x="6096000" y="2590800"/>
              <a:ext cx="2590800" cy="244144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smtClean="0">
                  <a:solidFill>
                    <a:schemeClr val="tx1"/>
                  </a:solidFill>
                </a:rPr>
                <a:t>Performance</a:t>
              </a:r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>
            <p:custDataLst>
              <p:tags r:id="rId11"/>
            </p:custDataLst>
          </p:nvPr>
        </p:nvSpPr>
        <p:spPr>
          <a:xfrm>
            <a:off x="0" y="3918972"/>
            <a:ext cx="9144000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endParaRPr lang="en-US" sz="2700" b="1" dirty="0" smtClean="0"/>
          </a:p>
          <a:p>
            <a:pPr algn="ctr"/>
            <a:r>
              <a:rPr lang="en-US" sz="2700" b="1" dirty="0" smtClean="0"/>
              <a:t>What is the performance impact of DVFS?</a:t>
            </a:r>
          </a:p>
          <a:p>
            <a:pPr algn="ctr"/>
            <a:endParaRPr lang="en-US" sz="2700" b="1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7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3" grpId="0"/>
      <p:bldP spid="13" grpId="1"/>
      <p:bldP spid="14" grpId="0"/>
      <p:bldP spid="14" grpId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Content Placeholder 3" descr="new_models.pd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/>
          <a:srcRect t="-32494" b="-32494"/>
          <a:stretch>
            <a:fillRect/>
          </a:stretch>
        </p:blipFill>
        <p:spPr>
          <a:xfrm>
            <a:off x="228600" y="-167640"/>
            <a:ext cx="10557901" cy="5806440"/>
          </a:xfrm>
          <a:prstGeom prst="rect">
            <a:avLst/>
          </a:prstGeom>
          <a:effectLst/>
        </p:spPr>
      </p:pic>
      <p:sp>
        <p:nvSpPr>
          <p:cNvPr id="62" name="Rectangle 61"/>
          <p:cNvSpPr/>
          <p:nvPr>
            <p:custDataLst>
              <p:tags r:id="rId3"/>
            </p:custDataLst>
          </p:nvPr>
        </p:nvSpPr>
        <p:spPr>
          <a:xfrm>
            <a:off x="6639951" y="304800"/>
            <a:ext cx="2580249" cy="196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4"/>
            </p:custDataLst>
          </p:nvPr>
        </p:nvSpPr>
        <p:spPr>
          <a:xfrm>
            <a:off x="228600" y="2743200"/>
            <a:ext cx="9677400" cy="1752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5"/>
            </p:custDataLst>
          </p:nvPr>
        </p:nvSpPr>
        <p:spPr>
          <a:xfrm>
            <a:off x="6563751" y="2602992"/>
            <a:ext cx="2580249" cy="1752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-152400" y="-228600"/>
            <a:ext cx="94488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Hardware Mechanism &amp; Overhead of CRISP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71617" y="3145798"/>
            <a:ext cx="8686800" cy="2819400"/>
          </a:xfrm>
          <a:effectLst/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700" dirty="0" smtClean="0"/>
              <a:t>Hardware requirements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3 counters: Global LCP, Load Stall, Store Stall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One time stamp register (</a:t>
            </a:r>
            <a:r>
              <a:rPr lang="en-US" sz="2400" dirty="0" err="1" smtClean="0"/>
              <a:t>ts</a:t>
            </a:r>
            <a:r>
              <a:rPr lang="en-US" sz="2400" dirty="0" smtClean="0"/>
              <a:t>) per MSHR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63" name="Title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4" name="Slide Number Placeholder 1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553200" y="3853942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BBFBD-AA4D-C24C-897A-2FB8BD91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Rectangle 64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6826606" y="1752600"/>
            <a:ext cx="2241194" cy="393192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Global LCP = </a:t>
            </a:r>
            <a:endParaRPr lang="en-US" sz="1700" b="1" dirty="0">
              <a:solidFill>
                <a:srgbClr val="000000"/>
              </a:solidFill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667026754"/>
              </p:ext>
            </p:extLst>
          </p:nvPr>
        </p:nvGraphicFramePr>
        <p:xfrm>
          <a:off x="6846398" y="2272792"/>
          <a:ext cx="2322638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6292"/>
                <a:gridCol w="467042"/>
                <a:gridCol w="467042"/>
                <a:gridCol w="5722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MSHR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ts</a:t>
                      </a:r>
                      <a:endParaRPr lang="en-US" b="1" baseline="-25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</a:t>
                      </a:r>
                      <a:endParaRPr lang="en-US" b="1" cap="small" baseline="-25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ts+L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" name="Rectangle 67"/>
          <p:cNvSpPr/>
          <p:nvPr>
            <p:custDataLst>
              <p:tags r:id="rId12"/>
            </p:custDataLst>
          </p:nvPr>
        </p:nvSpPr>
        <p:spPr>
          <a:xfrm>
            <a:off x="8256411" y="3788664"/>
            <a:ext cx="27798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13"/>
            </p:custDataLst>
          </p:nvPr>
        </p:nvSpPr>
        <p:spPr>
          <a:xfrm>
            <a:off x="8256411" y="3441192"/>
            <a:ext cx="27798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14"/>
            </p:custDataLst>
          </p:nvPr>
        </p:nvSpPr>
        <p:spPr>
          <a:xfrm>
            <a:off x="8256411" y="3060192"/>
            <a:ext cx="27798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15"/>
            </p:custDataLst>
          </p:nvPr>
        </p:nvSpPr>
        <p:spPr>
          <a:xfrm>
            <a:off x="8180211" y="2679192"/>
            <a:ext cx="27798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6826606" y="1219200"/>
            <a:ext cx="2241194" cy="393192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Load Stall= 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6858000" y="685800"/>
            <a:ext cx="2241194" cy="393192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Store Stall= 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42" name="Rectangle 141"/>
          <p:cNvSpPr/>
          <p:nvPr>
            <p:custDataLst>
              <p:tags r:id="rId18"/>
            </p:custDataLst>
          </p:nvPr>
        </p:nvSpPr>
        <p:spPr>
          <a:xfrm>
            <a:off x="6857999" y="2272792"/>
            <a:ext cx="2241195" cy="185420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19"/>
            </p:custDataLst>
          </p:nvPr>
        </p:nvCxnSpPr>
        <p:spPr>
          <a:xfrm>
            <a:off x="6858000" y="2654808"/>
            <a:ext cx="2286000" cy="12192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0"/>
            </p:custDataLst>
          </p:nvPr>
        </p:nvCxnSpPr>
        <p:spPr>
          <a:xfrm rot="5400000" flipH="1" flipV="1">
            <a:off x="7196328" y="3199892"/>
            <a:ext cx="1854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>
            <p:custDataLst>
              <p:tags r:id="rId21"/>
            </p:custDataLst>
          </p:nvPr>
        </p:nvSpPr>
        <p:spPr>
          <a:xfrm>
            <a:off x="8153400" y="2209800"/>
            <a:ext cx="14478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8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7"/>
    </mc:Choice>
    <mc:Fallback xmlns="">
      <p:transition spd="slow" advTm="1719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Content Placeholder 3" descr="new_models.pd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/>
          <a:srcRect t="-32494" b="-32494"/>
          <a:stretch>
            <a:fillRect/>
          </a:stretch>
        </p:blipFill>
        <p:spPr>
          <a:xfrm>
            <a:off x="228600" y="-167640"/>
            <a:ext cx="10557901" cy="5806440"/>
          </a:xfrm>
          <a:prstGeom prst="rect">
            <a:avLst/>
          </a:prstGeom>
          <a:effectLst/>
        </p:spPr>
      </p:pic>
      <p:sp>
        <p:nvSpPr>
          <p:cNvPr id="62" name="Rectangle 61"/>
          <p:cNvSpPr/>
          <p:nvPr>
            <p:custDataLst>
              <p:tags r:id="rId3"/>
            </p:custDataLst>
          </p:nvPr>
        </p:nvSpPr>
        <p:spPr>
          <a:xfrm>
            <a:off x="6639951" y="304800"/>
            <a:ext cx="2580249" cy="196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4"/>
            </p:custDataLst>
          </p:nvPr>
        </p:nvSpPr>
        <p:spPr>
          <a:xfrm>
            <a:off x="228600" y="2743200"/>
            <a:ext cx="9677400" cy="1752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5"/>
            </p:custDataLst>
          </p:nvPr>
        </p:nvSpPr>
        <p:spPr>
          <a:xfrm>
            <a:off x="6563751" y="2602992"/>
            <a:ext cx="2580249" cy="1752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-152400" y="-228600"/>
            <a:ext cx="94488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Hardware Mechanism &amp; Overhead of CRISP</a:t>
            </a:r>
            <a:endParaRPr lang="en-US" sz="4000" b="1" u="sng" dirty="0"/>
          </a:p>
        </p:txBody>
      </p:sp>
      <p:sp>
        <p:nvSpPr>
          <p:cNvPr id="63" name="Title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4" name="Slide Number Placeholder 1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553200" y="3853942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BBFBD-AA4D-C24C-897A-2FB8BD91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Rectangle 64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6826606" y="1752600"/>
            <a:ext cx="2241194" cy="393192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Global LCP = 21 </a:t>
            </a:r>
            <a:endParaRPr lang="en-US" sz="1700" b="1" dirty="0">
              <a:solidFill>
                <a:srgbClr val="000000"/>
              </a:solidFill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6846398" y="2272792"/>
          <a:ext cx="2322638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6292"/>
                <a:gridCol w="467042"/>
                <a:gridCol w="467042"/>
                <a:gridCol w="5722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MSHR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ts</a:t>
                      </a:r>
                      <a:endParaRPr lang="en-US" b="1" baseline="-25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</a:t>
                      </a:r>
                      <a:endParaRPr lang="en-US" b="1" cap="small" baseline="-25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ts+L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" name="Rectangle 67"/>
          <p:cNvSpPr/>
          <p:nvPr>
            <p:custDataLst>
              <p:tags r:id="rId11"/>
            </p:custDataLst>
          </p:nvPr>
        </p:nvSpPr>
        <p:spPr>
          <a:xfrm>
            <a:off x="8256411" y="3788664"/>
            <a:ext cx="27798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12"/>
            </p:custDataLst>
          </p:nvPr>
        </p:nvSpPr>
        <p:spPr>
          <a:xfrm>
            <a:off x="8256411" y="3441192"/>
            <a:ext cx="27798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13"/>
            </p:custDataLst>
          </p:nvPr>
        </p:nvSpPr>
        <p:spPr>
          <a:xfrm>
            <a:off x="8256411" y="3060192"/>
            <a:ext cx="27798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14"/>
            </p:custDataLst>
          </p:nvPr>
        </p:nvSpPr>
        <p:spPr>
          <a:xfrm>
            <a:off x="8180211" y="2679192"/>
            <a:ext cx="27798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6826606" y="1219200"/>
            <a:ext cx="2241194" cy="393192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Load Stall= 4 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6858000" y="685800"/>
            <a:ext cx="2241194" cy="393192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Store Stall= 1 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42" name="Rectangle 141"/>
          <p:cNvSpPr/>
          <p:nvPr>
            <p:custDataLst>
              <p:tags r:id="rId17"/>
            </p:custDataLst>
          </p:nvPr>
        </p:nvSpPr>
        <p:spPr>
          <a:xfrm>
            <a:off x="6857999" y="2272792"/>
            <a:ext cx="2241195" cy="185420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18"/>
            </p:custDataLst>
          </p:nvPr>
        </p:nvCxnSpPr>
        <p:spPr>
          <a:xfrm>
            <a:off x="6858000" y="2654808"/>
            <a:ext cx="2286000" cy="12192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19"/>
            </p:custDataLst>
          </p:nvPr>
        </p:nvCxnSpPr>
        <p:spPr>
          <a:xfrm rot="5400000" flipH="1" flipV="1">
            <a:off x="7196328" y="3199892"/>
            <a:ext cx="1854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>
            <p:custDataLst>
              <p:tags r:id="rId20"/>
            </p:custDataLst>
          </p:nvPr>
        </p:nvSpPr>
        <p:spPr>
          <a:xfrm>
            <a:off x="8153400" y="2209800"/>
            <a:ext cx="14478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76200" y="3124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load miss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 time stamp register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with global LCP </a:t>
            </a:r>
          </a:p>
          <a:p>
            <a:pPr marL="342900" lvl="0" indent="-342900">
              <a:spcBef>
                <a:spcPct val="20000"/>
              </a:spcBef>
              <a:buFont typeface="Wingdings" charset="2"/>
              <a:buChar char="q"/>
              <a:defRPr/>
            </a:pPr>
            <a:r>
              <a:rPr lang="en-US" sz="2700" dirty="0"/>
              <a:t>On load stall 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400" dirty="0"/>
              <a:t>Increment load stall counter and global LCP </a:t>
            </a:r>
            <a:r>
              <a:rPr lang="en-US" sz="2400" dirty="0" smtClean="0"/>
              <a:t>counter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load returns after 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 global LCP with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max(LCP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ts+L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store stall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Increment store stall counter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7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8"/>
    </mc:Choice>
    <mc:Fallback xmlns="">
      <p:transition spd="slow" advTm="1899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u="sng" dirty="0" smtClean="0"/>
              <a:t>Outline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722376"/>
            <a:ext cx="9220200" cy="5897563"/>
          </a:xfrm>
          <a:effectLst/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DVFS Performance Models for CPUs</a:t>
            </a:r>
          </a:p>
          <a:p>
            <a:pPr>
              <a:buFont typeface="Wingdings" charset="2"/>
              <a:buChar char="q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Limitation of Existing Models</a:t>
            </a:r>
          </a:p>
          <a:p>
            <a:pPr>
              <a:buFont typeface="Wingdings" charset="2"/>
              <a:buChar char="q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Critical Stalled Path (CRISP)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Model Component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Model Parameterization 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Hardware mechanism and overhead</a:t>
            </a:r>
          </a:p>
          <a:p>
            <a:pPr>
              <a:buFont typeface="Wingdings" charset="2"/>
              <a:buChar char="q"/>
            </a:pPr>
            <a:r>
              <a:rPr lang="en-US" sz="2700" b="1" dirty="0" smtClean="0"/>
              <a:t>Experiment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Execution Time Prediction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Energy Savings</a:t>
            </a:r>
          </a:p>
          <a:p>
            <a:pPr>
              <a:buNone/>
            </a:pPr>
            <a:r>
              <a:rPr lang="en-US" sz="2700" dirty="0" smtClean="0"/>
              <a:t>	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3"/>
    </mc:Choice>
    <mc:Fallback xmlns="">
      <p:transition spd="slow" advTm="355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vaMD_freq.pdf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74723" y="533400"/>
            <a:ext cx="4457700" cy="2971800"/>
          </a:xfrm>
          <a:effectLst/>
        </p:spPr>
      </p:pic>
      <p:sp>
        <p:nvSpPr>
          <p:cNvPr id="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Execution Time Prediction</a:t>
            </a:r>
            <a:endParaRPr lang="en-US" sz="4000" b="1" u="sng" dirty="0"/>
          </a:p>
        </p:txBody>
      </p:sp>
      <p:pic>
        <p:nvPicPr>
          <p:cNvPr id="8" name="Picture 7" descr="pe_mean.pd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3962400"/>
            <a:ext cx="9144000" cy="1524000"/>
          </a:xfrm>
          <a:prstGeom prst="rect">
            <a:avLst/>
          </a:prstGeom>
          <a:effectLst/>
        </p:spPr>
      </p:pic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4465323" y="914400"/>
            <a:ext cx="716277" cy="182880"/>
            <a:chOff x="-609597" y="1706880"/>
            <a:chExt cx="716277" cy="182880"/>
          </a:xfrm>
          <a:effectLst/>
        </p:grpSpPr>
        <p:cxnSp>
          <p:nvCxnSpPr>
            <p:cNvPr id="12" name="Straight Arrow Connector 11"/>
            <p:cNvCxnSpPr/>
            <p:nvPr>
              <p:custDataLst>
                <p:tags r:id="rId16"/>
              </p:custDataLst>
            </p:nvPr>
          </p:nvCxnSpPr>
          <p:spPr>
            <a:xfrm rot="10800000" flipV="1">
              <a:off x="-609597" y="1794747"/>
              <a:ext cx="628205" cy="1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-76200" y="1706880"/>
              <a:ext cx="182880" cy="182880"/>
            </a:xfrm>
            <a:prstGeom prst="ellipse">
              <a:avLst/>
            </a:prstGeom>
            <a:solidFill>
              <a:srgbClr val="FF0000"/>
            </a:solidFill>
            <a:ln w="5397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>
            <p:custDataLst>
              <p:tags r:id="rId6"/>
            </p:custDataLst>
          </p:nvPr>
        </p:nvGrpSpPr>
        <p:grpSpPr>
          <a:xfrm>
            <a:off x="1447800" y="1859276"/>
            <a:ext cx="182880" cy="655324"/>
            <a:chOff x="-76200" y="1706880"/>
            <a:chExt cx="182880" cy="655324"/>
          </a:xfrm>
          <a:effectLst/>
        </p:grpSpPr>
        <p:cxnSp>
          <p:nvCxnSpPr>
            <p:cNvPr id="16" name="Straight Arrow Connector 15"/>
            <p:cNvCxnSpPr/>
            <p:nvPr>
              <p:custDataLst>
                <p:tags r:id="rId14"/>
              </p:custDataLst>
            </p:nvPr>
          </p:nvCxnSpPr>
          <p:spPr>
            <a:xfrm rot="16200000" flipH="1">
              <a:off x="-302957" y="2040638"/>
              <a:ext cx="643130" cy="1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-76200" y="1706880"/>
              <a:ext cx="182880" cy="182880"/>
            </a:xfrm>
            <a:prstGeom prst="ellipse">
              <a:avLst/>
            </a:prstGeom>
            <a:solidFill>
              <a:srgbClr val="FF0000"/>
            </a:solidFill>
            <a:ln w="5397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199" y="5456237"/>
            <a:ext cx="8763001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maximum error by 3.66 ×</a:t>
            </a:r>
            <a:endParaRPr lang="en-US" sz="27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700" baseline="0" dirty="0" smtClean="0"/>
              <a:t>Average prediction</a:t>
            </a:r>
            <a:r>
              <a:rPr lang="en-US" sz="2700" dirty="0" smtClean="0"/>
              <a:t> error 4% </a:t>
            </a:r>
            <a:r>
              <a:rPr lang="en-US" sz="2700" dirty="0" err="1" smtClean="0"/>
              <a:t>vs</a:t>
            </a:r>
            <a:r>
              <a:rPr lang="en-US" sz="2700" dirty="0" smtClean="0"/>
              <a:t> 11% with best alternative</a:t>
            </a:r>
            <a:endParaRPr lang="en-US" sz="2700" baseline="0" dirty="0" smtClean="0"/>
          </a:p>
        </p:txBody>
      </p:sp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>
          <a:xfrm>
            <a:off x="4648200" y="3352800"/>
            <a:ext cx="418576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Prediction error for all 6 target frequencies </a:t>
            </a:r>
            <a:endParaRPr lang="en-US" dirty="0"/>
          </a:p>
        </p:txBody>
      </p:sp>
      <p:sp>
        <p:nvSpPr>
          <p:cNvPr id="21" name="Rectangle 20"/>
          <p:cNvSpPr/>
          <p:nvPr>
            <p:custDataLst>
              <p:tags r:id="rId9"/>
            </p:custDataLst>
          </p:nvPr>
        </p:nvSpPr>
        <p:spPr>
          <a:xfrm>
            <a:off x="8382000" y="4108704"/>
            <a:ext cx="381000" cy="1225296"/>
          </a:xfrm>
          <a:prstGeom prst="rect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105400" y="701674"/>
            <a:ext cx="4038601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prediction kernel –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lang="en-US" sz="2700" dirty="0" err="1" smtClean="0"/>
              <a:t>m</a:t>
            </a:r>
            <a:endParaRPr lang="en-US" sz="27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700" dirty="0" smtClean="0"/>
              <a:t>Kernel makes transition between memory bound and compute bound at 300 MHz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25" name="Straight Connector 24"/>
          <p:cNvCxnSpPr/>
          <p:nvPr>
            <p:custDataLst>
              <p:tags r:id="rId12"/>
            </p:custDataLst>
          </p:nvPr>
        </p:nvCxnSpPr>
        <p:spPr>
          <a:xfrm flipV="1">
            <a:off x="735859" y="2600446"/>
            <a:ext cx="1016741" cy="120496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3"/>
            </p:custDataLst>
          </p:nvPr>
        </p:nvCxnSpPr>
        <p:spPr>
          <a:xfrm flipV="1">
            <a:off x="1752600" y="987634"/>
            <a:ext cx="2712723" cy="1612812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035" y="3124200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dirty="0" smtClean="0">
                <a:solidFill>
                  <a:srgbClr val="FF0000"/>
                </a:solidFill>
              </a:rPr>
              <a:t>requency is reduced from left to right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45" y="3470302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b="1" i="1" dirty="0" smtClean="0">
                <a:solidFill>
                  <a:srgbClr val="FF0000"/>
                </a:solidFill>
              </a:rPr>
              <a:t>rediction baseline frequency is 700 MHz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3"/>
    </mc:Choice>
    <mc:Fallback xmlns="">
      <p:transition spd="slow" advTm="52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2941 -0.0020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1 -0.00209 L 0.00034 0.0289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2893 L -0.00208 0.12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12014 L -0.00087 -0.024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Energy Savings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3886200"/>
            <a:ext cx="8229600" cy="4525963"/>
          </a:xfrm>
          <a:effectLst/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800" dirty="0" smtClean="0"/>
              <a:t>EDP optimum: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EDP savings 10.72% vs. 6.72%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Energy savings 12.87%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Performance overhead 3.44%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ED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P optimum: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ED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P 8.98% vs. 4.91%</a:t>
            </a:r>
          </a:p>
          <a:p>
            <a:pPr>
              <a:buFont typeface="Wingdings" charset="2"/>
              <a:buChar char="q"/>
            </a:pPr>
            <a:endParaRPr lang="en-US" sz="2800" dirty="0"/>
          </a:p>
        </p:txBody>
      </p:sp>
      <p:pic>
        <p:nvPicPr>
          <p:cNvPr id="4" name="Picture 3" descr="EDP_EDP.pd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762000"/>
            <a:ext cx="9144000" cy="1524000"/>
          </a:xfrm>
          <a:prstGeom prst="rect">
            <a:avLst/>
          </a:prstGeom>
          <a:effectLst/>
        </p:spPr>
      </p:pic>
      <p:pic>
        <p:nvPicPr>
          <p:cNvPr id="5" name="Picture 4" descr="ED2P_ED2P.pd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2286000"/>
            <a:ext cx="9144000" cy="1524000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8650224" y="914400"/>
            <a:ext cx="402336" cy="1225296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447288" y="908304"/>
            <a:ext cx="381000" cy="1225296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4187952" y="914400"/>
            <a:ext cx="381000" cy="1225296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650224" y="2432304"/>
            <a:ext cx="381000" cy="1225296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4" name="Group 33"/>
          <p:cNvGrpSpPr/>
          <p:nvPr>
            <p:custDataLst>
              <p:tags r:id="rId11"/>
            </p:custDataLst>
          </p:nvPr>
        </p:nvGrpSpPr>
        <p:grpSpPr>
          <a:xfrm>
            <a:off x="4568952" y="3810000"/>
            <a:ext cx="4457700" cy="2971800"/>
            <a:chOff x="4724400" y="3886200"/>
            <a:chExt cx="4457700" cy="2971800"/>
          </a:xfrm>
        </p:grpSpPr>
        <p:grpSp>
          <p:nvGrpSpPr>
            <p:cNvPr id="26" name="Group 25"/>
            <p:cNvGrpSpPr/>
            <p:nvPr/>
          </p:nvGrpSpPr>
          <p:grpSpPr>
            <a:xfrm>
              <a:off x="4724400" y="3886200"/>
              <a:ext cx="4457700" cy="2971800"/>
              <a:chOff x="4724400" y="3886200"/>
              <a:chExt cx="4457700" cy="2971800"/>
            </a:xfrm>
          </p:grpSpPr>
          <p:pic>
            <p:nvPicPr>
              <p:cNvPr id="14" name="Content Placeholder 4" descr="lavaMD_freq.pd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0"/>
              <a:stretch>
                <a:fillRect/>
              </a:stretch>
            </p:blipFill>
            <p:spPr>
              <a:xfrm>
                <a:off x="4724400" y="3886200"/>
                <a:ext cx="4457700" cy="2971800"/>
              </a:xfrm>
              <a:prstGeom prst="rect">
                <a:avLst/>
              </a:prstGeom>
              <a:effectLst/>
            </p:spPr>
          </p:pic>
          <p:sp>
            <p:nvSpPr>
              <p:cNvPr id="16" name="Rectangle 15"/>
              <p:cNvSpPr/>
              <p:nvPr>
                <p:custDataLst>
                  <p:tags r:id="rId15"/>
                </p:custDataLst>
              </p:nvPr>
            </p:nvSpPr>
            <p:spPr>
              <a:xfrm>
                <a:off x="5989694" y="4724400"/>
                <a:ext cx="1554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dirty="0" smtClean="0"/>
                  <a:t>lm-  prediction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141720" y="5334000"/>
              <a:ext cx="182880" cy="655324"/>
              <a:chOff x="-76200" y="1706880"/>
              <a:chExt cx="182880" cy="655324"/>
            </a:xfrm>
            <a:effectLst/>
          </p:grpSpPr>
          <p:cxnSp>
            <p:nvCxnSpPr>
              <p:cNvPr id="32" name="Straight Arrow Connector 31"/>
              <p:cNvCxnSpPr/>
              <p:nvPr>
                <p:custDataLst>
                  <p:tags r:id="rId12"/>
                </p:custDataLst>
              </p:nvPr>
            </p:nvCxnSpPr>
            <p:spPr>
              <a:xfrm rot="16200000" flipH="1">
                <a:off x="-302957" y="2040638"/>
                <a:ext cx="643130" cy="1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-76200" y="170688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53975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5045622" y="6412468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dirty="0" smtClean="0">
                <a:solidFill>
                  <a:srgbClr val="FF0000"/>
                </a:solidFill>
              </a:rPr>
              <a:t>requency is reduced from left to right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00"/>
    </mc:Choice>
    <mc:Fallback xmlns="">
      <p:transition spd="slow" advTm="94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Conclusion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915400" cy="4525963"/>
          </a:xfrm>
          <a:effectLst/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800" dirty="0" smtClean="0"/>
              <a:t>Two fundamentals for performance models in  GPGPUs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Memory / computation overlaps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Store related stalls</a:t>
            </a:r>
            <a:endParaRPr lang="en-US" sz="2800" dirty="0" smtClean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A runtime analytical model for DVFS in GPGPUs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Better performance prediction accuracy 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Brings more energy savings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14600" y="4572000"/>
            <a:ext cx="5598720" cy="762000"/>
            <a:chOff x="27432" y="3124200"/>
            <a:chExt cx="5598720" cy="762000"/>
          </a:xfrm>
        </p:grpSpPr>
        <p:sp>
          <p:nvSpPr>
            <p:cNvPr id="6" name="Rectangle 5"/>
            <p:cNvSpPr/>
            <p:nvPr/>
          </p:nvSpPr>
          <p:spPr>
            <a:xfrm>
              <a:off x="27432" y="35814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29184" y="31242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9184" y="3124200"/>
              <a:ext cx="2715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29184" y="3581400"/>
              <a:ext cx="301752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4952" y="35814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044952" y="31242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30936" y="3581400"/>
              <a:ext cx="301752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32688" y="3581400"/>
              <a:ext cx="301752" cy="304800"/>
            </a:xfrm>
            <a:prstGeom prst="rect">
              <a:avLst/>
            </a:prstGeom>
            <a:solidFill>
              <a:srgbClr val="0D1CEA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4440" y="3581400"/>
              <a:ext cx="301752" cy="304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36192" y="3581400"/>
              <a:ext cx="301752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37944" y="3581400"/>
              <a:ext cx="301752" cy="304800"/>
            </a:xfrm>
            <a:prstGeom prst="rect">
              <a:avLst/>
            </a:prstGeom>
            <a:solidFill>
              <a:srgbClr val="24242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39696" y="3581400"/>
              <a:ext cx="301752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3352800"/>
              <a:ext cx="1968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At frequency f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7648" y="5574268"/>
            <a:ext cx="5627917" cy="902732"/>
            <a:chOff x="30480" y="4126468"/>
            <a:chExt cx="5627917" cy="902732"/>
          </a:xfrm>
        </p:grpSpPr>
        <p:sp>
          <p:nvSpPr>
            <p:cNvPr id="21" name="Rectangle 20"/>
            <p:cNvSpPr/>
            <p:nvPr/>
          </p:nvSpPr>
          <p:spPr>
            <a:xfrm>
              <a:off x="30480" y="4724399"/>
              <a:ext cx="603504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30936" y="42672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30936" y="4267200"/>
              <a:ext cx="2715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30936" y="4724399"/>
              <a:ext cx="603504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51960" y="4724399"/>
              <a:ext cx="603504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352800" y="42672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234440" y="4724399"/>
              <a:ext cx="603504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37944" y="4724399"/>
              <a:ext cx="603504" cy="304800"/>
            </a:xfrm>
            <a:prstGeom prst="rect">
              <a:avLst/>
            </a:prstGeom>
            <a:solidFill>
              <a:srgbClr val="0D1CEA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41448" y="4724399"/>
              <a:ext cx="603504" cy="304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44952" y="4724399"/>
              <a:ext cx="603504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48456" y="4724399"/>
              <a:ext cx="603504" cy="304800"/>
            </a:xfrm>
            <a:prstGeom prst="rect">
              <a:avLst/>
            </a:prstGeom>
            <a:solidFill>
              <a:srgbClr val="24242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55464" y="4724400"/>
              <a:ext cx="603504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652976" y="4126468"/>
                  <a:ext cx="2005421" cy="63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i="1" dirty="0" smtClean="0"/>
                    <a:t>At frequency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g-BG" sz="24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charset="0"/>
                            </a:rPr>
                            <m:t>𝒇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2400" b="1" i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976" y="4126468"/>
                  <a:ext cx="2005421" cy="63010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559" b="-97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16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0"/>
    </mc:Choice>
    <mc:Fallback xmlns="">
      <p:transition spd="slow" advTm="2349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43000"/>
            <a:ext cx="9220200" cy="4876800"/>
          </a:xfrm>
          <a:effectLst/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700" dirty="0" smtClean="0"/>
              <a:t> DVFS Opportunities in GPGPU</a:t>
            </a:r>
            <a:endParaRPr lang="en-US" sz="2300" dirty="0" smtClean="0"/>
          </a:p>
          <a:p>
            <a:pPr lvl="1">
              <a:buFont typeface="LucidaGrande" charset="0"/>
              <a:buChar char="-"/>
            </a:pPr>
            <a:r>
              <a:rPr lang="en-US" sz="2300" dirty="0" smtClean="0"/>
              <a:t>GPGPU chips consume more power than CPU chips</a:t>
            </a:r>
          </a:p>
          <a:p>
            <a:pPr lvl="1">
              <a:buFont typeface="LucidaGrande" charset="0"/>
              <a:buChar char="-"/>
            </a:pPr>
            <a:r>
              <a:rPr lang="en-US" sz="2300" dirty="0" smtClean="0"/>
              <a:t>Provision for DVFS</a:t>
            </a:r>
          </a:p>
          <a:p>
            <a:pPr lvl="1">
              <a:buFont typeface="LucidaGrande" charset="0"/>
              <a:buChar char="-"/>
            </a:pPr>
            <a:r>
              <a:rPr lang="en-US" sz="2300" dirty="0"/>
              <a:t>V</a:t>
            </a:r>
            <a:r>
              <a:rPr lang="en-US" sz="2300" dirty="0" smtClean="0"/>
              <a:t>oltage range is high</a:t>
            </a:r>
          </a:p>
          <a:p>
            <a:pPr lvl="1">
              <a:buFont typeface="LucidaGrande" charset="0"/>
              <a:buChar char="-"/>
            </a:pPr>
            <a:r>
              <a:rPr lang="en-US" sz="2300" dirty="0"/>
              <a:t>Recent research shows energy saving </a:t>
            </a:r>
            <a:r>
              <a:rPr lang="en-US" sz="2300" dirty="0" smtClean="0"/>
              <a:t>opportunities</a:t>
            </a:r>
          </a:p>
          <a:p>
            <a:pPr>
              <a:buFont typeface="Wingdings" charset="2"/>
              <a:buChar char="q"/>
            </a:pPr>
            <a:r>
              <a:rPr lang="en-US" sz="2700" dirty="0"/>
              <a:t> </a:t>
            </a:r>
            <a:r>
              <a:rPr lang="en-US" sz="2700" dirty="0" smtClean="0"/>
              <a:t>Challenges</a:t>
            </a:r>
            <a:endParaRPr lang="en-US" sz="2700" dirty="0"/>
          </a:p>
          <a:p>
            <a:pPr lvl="1">
              <a:buFont typeface="LucidaGrande" charset="0"/>
              <a:buChar char="-"/>
            </a:pPr>
            <a:r>
              <a:rPr lang="en-US" sz="2300" smtClean="0"/>
              <a:t>SIMD</a:t>
            </a:r>
            <a:endParaRPr lang="en-US" sz="2300" dirty="0"/>
          </a:p>
          <a:p>
            <a:pPr lvl="1">
              <a:buFont typeface="LucidaGrande" charset="0"/>
              <a:buChar char="-"/>
            </a:pPr>
            <a:r>
              <a:rPr lang="en-US" sz="2300" dirty="0"/>
              <a:t>SIMT</a:t>
            </a:r>
          </a:p>
          <a:p>
            <a:pPr lvl="1">
              <a:buFont typeface="Wingdings" charset="2"/>
              <a:buChar char="q"/>
            </a:pPr>
            <a:endParaRPr lang="en-US" sz="2300" dirty="0"/>
          </a:p>
          <a:p>
            <a:pPr>
              <a:buNone/>
            </a:pPr>
            <a:r>
              <a:rPr lang="en-US" sz="2700" dirty="0"/>
              <a:t>					</a:t>
            </a:r>
          </a:p>
          <a:p>
            <a:pPr marL="57150" indent="0">
              <a:buNone/>
            </a:pPr>
            <a:endParaRPr lang="en-US" sz="2700" dirty="0" smtClean="0"/>
          </a:p>
          <a:p>
            <a:pPr lvl="1">
              <a:buFont typeface="LucidaGrande" charset="0"/>
              <a:buChar char="-"/>
            </a:pPr>
            <a:endParaRPr lang="en-US" sz="2300" dirty="0"/>
          </a:p>
          <a:p>
            <a:pPr>
              <a:buFont typeface="LucidaGrande" charset="0"/>
              <a:buChar char="-"/>
            </a:pPr>
            <a:endParaRPr lang="en-US" sz="2700" dirty="0" smtClean="0"/>
          </a:p>
          <a:p>
            <a:pPr lvl="1">
              <a:buFont typeface="Wingdings" charset="2"/>
              <a:buChar char="q"/>
            </a:pPr>
            <a:endParaRPr lang="en-US" sz="2300" dirty="0" smtClean="0"/>
          </a:p>
          <a:p>
            <a:pPr>
              <a:buNone/>
            </a:pPr>
            <a:r>
              <a:rPr lang="en-US" sz="2700" dirty="0" smtClean="0"/>
              <a:t>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DVFS Performance Model for GPGPUs</a:t>
            </a:r>
            <a:endParaRPr lang="en-US" sz="4000" b="1" u="sng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7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5800" y="722376"/>
            <a:ext cx="9220200" cy="58975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DVFS Performance Models for CPUs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Limitation of Existing Models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 Stalled Path (CRISP)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Component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Parameterization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Hardware mechanism and overhead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Execution Time Prediction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Savings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u="sng" dirty="0" smtClean="0"/>
              <a:t>Outline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85800" y="722376"/>
            <a:ext cx="9220200" cy="5897563"/>
          </a:xfrm>
          <a:effectLst/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800" dirty="0" smtClean="0"/>
              <a:t>DVFS Performance Models for CPUs</a:t>
            </a:r>
          </a:p>
          <a:p>
            <a:pPr>
              <a:buFont typeface="Wingdings" charset="2"/>
              <a:buChar char="q"/>
            </a:pPr>
            <a:r>
              <a:rPr lang="en-US" sz="2700" dirty="0" smtClean="0"/>
              <a:t>Limitation of Existing Models</a:t>
            </a:r>
          </a:p>
          <a:p>
            <a:pPr>
              <a:buFont typeface="Wingdings" charset="2"/>
              <a:buChar char="q"/>
            </a:pPr>
            <a:r>
              <a:rPr lang="en-US" sz="2700" dirty="0" smtClean="0"/>
              <a:t>Critical Stalled Path (CRISP)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Model Component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Model Parameterization 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Hardware mechanism and overhead</a:t>
            </a:r>
          </a:p>
          <a:p>
            <a:pPr>
              <a:buFont typeface="Wingdings" charset="2"/>
              <a:buChar char="q"/>
            </a:pPr>
            <a:r>
              <a:rPr lang="en-US" sz="2700" dirty="0" smtClean="0"/>
              <a:t>Experiment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Execution Time Prediction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Energy Savings</a:t>
            </a:r>
          </a:p>
          <a:p>
            <a:pPr>
              <a:buNone/>
            </a:pPr>
            <a:r>
              <a:rPr lang="en-US" sz="2700" dirty="0" smtClean="0"/>
              <a:t>	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0"/>
    </mc:Choice>
    <mc:Fallback xmlns="">
      <p:transition spd="slow" advTm="2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DVFS Performance Model for CPUs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990600"/>
            <a:ext cx="8229600" cy="4525963"/>
          </a:xfrm>
        </p:spPr>
        <p:txBody>
          <a:bodyPr numCol="2">
            <a:normAutofit/>
          </a:bodyPr>
          <a:lstStyle/>
          <a:p>
            <a:pPr marL="256032" indent="-347472">
              <a:spcBef>
                <a:spcPts val="768"/>
              </a:spcBef>
              <a:buFont typeface="Wingdings" charset="2"/>
              <a:buChar char="q"/>
            </a:pPr>
            <a:r>
              <a:rPr lang="en-US" sz="2700" dirty="0" smtClean="0"/>
              <a:t> Proportionate</a:t>
            </a:r>
          </a:p>
          <a:p>
            <a:pPr marL="256032" indent="-347472">
              <a:spcBef>
                <a:spcPts val="768"/>
              </a:spcBef>
              <a:buFont typeface="Wingdings" charset="2"/>
              <a:buChar char="q"/>
            </a:pPr>
            <a:r>
              <a:rPr lang="en-US" sz="2700" dirty="0" smtClean="0"/>
              <a:t> Sampling</a:t>
            </a:r>
          </a:p>
          <a:p>
            <a:pPr marL="256032" indent="-347472">
              <a:spcBef>
                <a:spcPts val="768"/>
              </a:spcBef>
              <a:buFont typeface="Wingdings" charset="2"/>
              <a:buChar char="q"/>
            </a:pPr>
            <a:r>
              <a:rPr lang="en-US" sz="2700" dirty="0" smtClean="0"/>
              <a:t> Empirical </a:t>
            </a:r>
          </a:p>
          <a:p>
            <a:pPr marL="256032" indent="-347472">
              <a:spcBef>
                <a:spcPts val="768"/>
              </a:spcBef>
              <a:buFont typeface="Wingdings" charset="2"/>
              <a:buChar char="q"/>
            </a:pPr>
            <a:r>
              <a:rPr lang="en-US" sz="2700" dirty="0" smtClean="0"/>
              <a:t> Analytical</a:t>
            </a:r>
            <a:endParaRPr lang="en-US" sz="2700" dirty="0"/>
          </a:p>
        </p:txBody>
      </p:sp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3978890" y="2146518"/>
            <a:ext cx="440920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 smtClean="0"/>
              <a:t>β</a:t>
            </a:r>
            <a:r>
              <a:rPr lang="en-US" sz="2700" dirty="0" smtClean="0"/>
              <a:t> estimated from aggregate</a:t>
            </a:r>
          </a:p>
          <a:p>
            <a:r>
              <a:rPr lang="en-US" sz="2700" dirty="0" smtClean="0"/>
              <a:t> metrics e.g., LLC miss counts</a:t>
            </a:r>
          </a:p>
          <a:p>
            <a:endParaRPr lang="en-US" sz="2700" dirty="0" smtClean="0"/>
          </a:p>
          <a:p>
            <a:r>
              <a:rPr lang="en-US" sz="2700" dirty="0" smtClean="0"/>
              <a:t>Does not account for MLP </a:t>
            </a:r>
            <a:endParaRPr lang="en-US" sz="2700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3199774" y="1676400"/>
            <a:ext cx="5868026" cy="1737360"/>
          </a:xfrm>
          <a:prstGeom prst="rect">
            <a:avLst/>
          </a:prstGeom>
        </p:spPr>
      </p:pic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465393" y="977930"/>
            <a:ext cx="59177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032" indent="-347472">
              <a:spcBef>
                <a:spcPts val="768"/>
              </a:spcBef>
              <a:buFont typeface="Wingdings" charset="2"/>
              <a:buChar char="q"/>
            </a:pPr>
            <a:r>
              <a:rPr lang="en-US" sz="2700" dirty="0" smtClean="0">
                <a:solidFill>
                  <a:srgbClr val="BFBFBF"/>
                </a:solidFill>
              </a:rPr>
              <a:t> Proportionate</a:t>
            </a:r>
          </a:p>
          <a:p>
            <a:pPr marL="256032" indent="-347472">
              <a:spcBef>
                <a:spcPts val="768"/>
              </a:spcBef>
              <a:buFont typeface="Wingdings" charset="2"/>
              <a:buChar char="q"/>
            </a:pPr>
            <a:r>
              <a:rPr lang="en-US" sz="2700" dirty="0" smtClean="0">
                <a:solidFill>
                  <a:srgbClr val="BFBFBF"/>
                </a:solidFill>
              </a:rPr>
              <a:t> Sampling</a:t>
            </a:r>
          </a:p>
          <a:p>
            <a:pPr marL="256032" indent="-347472">
              <a:spcBef>
                <a:spcPts val="768"/>
              </a:spcBef>
              <a:buFont typeface="Wingdings" charset="2"/>
              <a:buChar char="q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 Empirical </a:t>
            </a:r>
          </a:p>
          <a:p>
            <a:pPr marL="256032" indent="-347472">
              <a:spcBef>
                <a:spcPts val="768"/>
              </a:spcBef>
              <a:buFont typeface="Wingdings" charset="2"/>
              <a:buChar char="q"/>
            </a:pPr>
            <a:r>
              <a:rPr lang="en-US" sz="2700" dirty="0" smtClean="0">
                <a:solidFill>
                  <a:srgbClr val="000000"/>
                </a:solidFill>
              </a:rPr>
              <a:t> Analytical</a:t>
            </a:r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5074920" y="2804160"/>
            <a:ext cx="146304" cy="502920"/>
          </a:xfrm>
          <a:prstGeom prst="rect">
            <a:avLst/>
          </a:prstGeom>
          <a:solidFill>
            <a:srgbClr val="558ED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9"/>
            </p:custDataLst>
          </p:nvPr>
        </p:nvSpPr>
        <p:spPr>
          <a:xfrm>
            <a:off x="6501384" y="2804160"/>
            <a:ext cx="603504" cy="502920"/>
          </a:xfrm>
          <a:prstGeom prst="rect">
            <a:avLst/>
          </a:prstGeom>
          <a:solidFill>
            <a:srgbClr val="558ED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6"/>
          <p:cNvGrpSpPr/>
          <p:nvPr>
            <p:custDataLst>
              <p:tags r:id="rId10"/>
            </p:custDataLst>
          </p:nvPr>
        </p:nvGrpSpPr>
        <p:grpSpPr>
          <a:xfrm>
            <a:off x="5148071" y="3307080"/>
            <a:ext cx="1655065" cy="783907"/>
            <a:chOff x="5148071" y="3307080"/>
            <a:chExt cx="1655065" cy="783907"/>
          </a:xfrm>
        </p:grpSpPr>
        <p:cxnSp>
          <p:nvCxnSpPr>
            <p:cNvPr id="30" name="Straight Arrow Connector 29"/>
            <p:cNvCxnSpPr>
              <a:stCxn id="29" idx="2"/>
            </p:cNvCxnSpPr>
            <p:nvPr>
              <p:custDataLst>
                <p:tags r:id="rId29"/>
              </p:custDataLst>
            </p:nvPr>
          </p:nvCxnSpPr>
          <p:spPr>
            <a:xfrm rot="5400000">
              <a:off x="6451893" y="3230157"/>
              <a:ext cx="274320" cy="428166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sm" len="sm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2"/>
            </p:cNvCxnSpPr>
            <p:nvPr>
              <p:custDataLst>
                <p:tags r:id="rId30"/>
              </p:custDataLst>
            </p:nvPr>
          </p:nvCxnSpPr>
          <p:spPr>
            <a:xfrm rot="16200000" flipH="1">
              <a:off x="5165788" y="3289363"/>
              <a:ext cx="274320" cy="309753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sm" len="sm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402" name="Object 2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998220" y="5908357"/>
          <a:ext cx="40767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8" name="Equation" r:id="rId34" imgW="2298700" imgH="431800" progId="Equation.3">
                  <p:embed/>
                </p:oleObj>
              </mc:Choice>
              <mc:Fallback>
                <p:oleObj name="Equation" r:id="rId34" imgW="2298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20" y="5908357"/>
                        <a:ext cx="40767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976312" y="5507038"/>
          <a:ext cx="26812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9" name="Equation" r:id="rId36" imgW="1511300" imgH="203200" progId="Equation.3">
                  <p:embed/>
                </p:oleObj>
              </mc:Choice>
              <mc:Fallback>
                <p:oleObj name="Equation" r:id="rId36" imgW="15113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2" y="5507038"/>
                        <a:ext cx="2681288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5602288" y="3373438"/>
          <a:ext cx="7223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0" name="Equation" r:id="rId38" imgW="406400" imgH="203200" progId="Equation.3">
                  <p:embed/>
                </p:oleObj>
              </mc:Choice>
              <mc:Fallback>
                <p:oleObj name="Equation" r:id="rId38" imgW="4064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3373438"/>
                        <a:ext cx="7223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>
            <p:custDataLst>
              <p:tags r:id="rId14"/>
            </p:custDataLst>
          </p:nvPr>
        </p:nvGrpSpPr>
        <p:grpSpPr>
          <a:xfrm>
            <a:off x="804863" y="3700272"/>
            <a:ext cx="6129337" cy="1651191"/>
            <a:chOff x="423863" y="3700272"/>
            <a:chExt cx="6129337" cy="1651191"/>
          </a:xfrm>
        </p:grpSpPr>
        <p:grpSp>
          <p:nvGrpSpPr>
            <p:cNvPr id="31" name="Group 3"/>
            <p:cNvGrpSpPr/>
            <p:nvPr/>
          </p:nvGrpSpPr>
          <p:grpSpPr>
            <a:xfrm>
              <a:off x="1371600" y="3700272"/>
              <a:ext cx="5181600" cy="1633728"/>
              <a:chOff x="2133600" y="3200400"/>
              <a:chExt cx="5181600" cy="1633728"/>
            </a:xfrm>
          </p:grpSpPr>
          <p:sp>
            <p:nvSpPr>
              <p:cNvPr id="37" name="Rectangle 36"/>
              <p:cNvSpPr/>
              <p:nvPr>
                <p:custDataLst>
                  <p:tags r:id="rId23"/>
                </p:custDataLst>
              </p:nvPr>
            </p:nvSpPr>
            <p:spPr>
              <a:xfrm>
                <a:off x="2133600" y="3200400"/>
                <a:ext cx="1219200" cy="56692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 baseline="-3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24"/>
                </p:custDataLst>
              </p:nvPr>
            </p:nvSpPr>
            <p:spPr>
              <a:xfrm>
                <a:off x="3352800" y="3200400"/>
                <a:ext cx="1981200" cy="56692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 baseline="-3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25"/>
                </p:custDataLst>
              </p:nvPr>
            </p:nvSpPr>
            <p:spPr>
              <a:xfrm>
                <a:off x="2133600" y="4267200"/>
                <a:ext cx="1219200" cy="56692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 baseline="-3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6"/>
                </p:custDataLst>
              </p:nvPr>
            </p:nvSpPr>
            <p:spPr>
              <a:xfrm>
                <a:off x="3352800" y="4267200"/>
                <a:ext cx="3962400" cy="56692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 baseline="-3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Straight Arrow Connector 40"/>
              <p:cNvCxnSpPr>
                <a:stCxn id="37" idx="2"/>
                <a:endCxn id="39" idx="0"/>
              </p:cNvCxnSpPr>
              <p:nvPr>
                <p:custDataLst>
                  <p:tags r:id="rId27"/>
                </p:custDataLst>
              </p:nvPr>
            </p:nvCxnSpPr>
            <p:spPr>
              <a:xfrm rot="5400000">
                <a:off x="2493264" y="4017264"/>
                <a:ext cx="499872" cy="1588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>
                <p:custDataLst>
                  <p:tags r:id="rId28"/>
                </p:custDataLst>
              </p:nvPr>
            </p:nvCxnSpPr>
            <p:spPr>
              <a:xfrm rot="5400000">
                <a:off x="4168870" y="4016470"/>
                <a:ext cx="499872" cy="1588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2" name="Object 5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1600200" y="4876800"/>
            <a:ext cx="2587625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01" name="Equation" r:id="rId40" imgW="1422400" imgH="203200" progId="Equation.3">
                    <p:embed/>
                  </p:oleObj>
                </mc:Choice>
                <mc:Fallback>
                  <p:oleObj name="Equation" r:id="rId40" imgW="1422400" imgH="203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76800"/>
                          <a:ext cx="2587625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7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423863" y="3886200"/>
            <a:ext cx="700087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02" name="Equation" r:id="rId42" imgW="393700" imgH="177800" progId="Equation.3">
                    <p:embed/>
                  </p:oleObj>
                </mc:Choice>
                <mc:Fallback>
                  <p:oleObj name="Equation" r:id="rId42" imgW="393700" imgH="177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863" y="3886200"/>
                          <a:ext cx="700087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8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477838" y="4697413"/>
            <a:ext cx="74453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03" name="Equation" r:id="rId44" imgW="419100" imgH="368300" progId="Equation.3">
                    <p:embed/>
                  </p:oleObj>
                </mc:Choice>
                <mc:Fallback>
                  <p:oleObj name="Equation" r:id="rId44" imgW="419100" imgH="3683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838" y="4697413"/>
                          <a:ext cx="744537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9"/>
            <p:cNvGraphicFramePr>
              <a:graphicFrameLocks noChangeAspect="1"/>
            </p:cNvGraphicFramePr>
            <p:nvPr>
              <p:custDataLst>
                <p:tags r:id="rId22"/>
              </p:custDataLst>
            </p:nvPr>
          </p:nvGraphicFramePr>
          <p:xfrm>
            <a:off x="1600200" y="3810000"/>
            <a:ext cx="258762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04" name="Equation" r:id="rId46" imgW="1422400" imgH="203200" progId="Equation.3">
                    <p:embed/>
                  </p:oleObj>
                </mc:Choice>
                <mc:Fallback>
                  <p:oleObj name="Equation" r:id="rId46" imgW="1422400" imgH="203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3810000"/>
                          <a:ext cx="2587625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oup 48"/>
          <p:cNvGrpSpPr/>
          <p:nvPr>
            <p:custDataLst>
              <p:tags r:id="rId15"/>
            </p:custDataLst>
          </p:nvPr>
        </p:nvGrpSpPr>
        <p:grpSpPr>
          <a:xfrm>
            <a:off x="2402775" y="4267200"/>
            <a:ext cx="2169225" cy="381000"/>
            <a:chOff x="2402775" y="4267200"/>
            <a:chExt cx="2169225" cy="381000"/>
          </a:xfrm>
        </p:grpSpPr>
        <p:sp>
          <p:nvSpPr>
            <p:cNvPr id="47" name="TextBox 46"/>
            <p:cNvSpPr txBox="1"/>
            <p:nvPr>
              <p:custDataLst>
                <p:tags r:id="rId17"/>
              </p:custDataLst>
            </p:nvPr>
          </p:nvSpPr>
          <p:spPr>
            <a:xfrm>
              <a:off x="2402775" y="4267200"/>
              <a:ext cx="4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×1</a:t>
              </a:r>
              <a:endParaRPr lang="en-US" dirty="0"/>
            </a:p>
          </p:txBody>
        </p:sp>
        <p:sp>
          <p:nvSpPr>
            <p:cNvPr id="48" name="TextBox 47"/>
            <p:cNvSpPr txBox="1"/>
            <p:nvPr>
              <p:custDataLst>
                <p:tags r:id="rId18"/>
              </p:custDataLst>
            </p:nvPr>
          </p:nvSpPr>
          <p:spPr>
            <a:xfrm>
              <a:off x="4155375" y="4278868"/>
              <a:ext cx="4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×2</a:t>
              </a:r>
              <a:endParaRPr lang="en-US" dirty="0"/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advTm="49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  <p:bldP spid="21" grpId="1"/>
      <p:bldP spid="26" grpId="0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Existing Analytical Models for CPUs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990600"/>
            <a:ext cx="8229600" cy="4525963"/>
          </a:xfrm>
          <a:effectLst/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700" dirty="0" smtClean="0"/>
              <a:t> Stall counter </a:t>
            </a:r>
            <a:r>
              <a:rPr lang="en-US" sz="1800" dirty="0" smtClean="0"/>
              <a:t>[CF 2010]</a:t>
            </a:r>
          </a:p>
          <a:p>
            <a:pPr>
              <a:buFont typeface="Wingdings" charset="2"/>
              <a:buChar char="q"/>
            </a:pPr>
            <a:r>
              <a:rPr lang="en-US" sz="2700" dirty="0" smtClean="0"/>
              <a:t> Miss model </a:t>
            </a:r>
            <a:r>
              <a:rPr lang="en-US" sz="1800" dirty="0" smtClean="0"/>
              <a:t>[CF 2010]</a:t>
            </a:r>
          </a:p>
          <a:p>
            <a:pPr>
              <a:buFont typeface="Wingdings" charset="2"/>
              <a:buChar char="q"/>
            </a:pPr>
            <a:r>
              <a:rPr lang="en-US" sz="2700" dirty="0" smtClean="0"/>
              <a:t> Leading loads </a:t>
            </a:r>
            <a:r>
              <a:rPr lang="en-US" sz="1800" dirty="0" smtClean="0"/>
              <a:t>[TOC 2010]</a:t>
            </a:r>
          </a:p>
          <a:p>
            <a:pPr>
              <a:buFont typeface="Wingdings" charset="2"/>
              <a:buChar char="q"/>
            </a:pPr>
            <a:r>
              <a:rPr lang="en-US" sz="2700" dirty="0" smtClean="0"/>
              <a:t> Critical path </a:t>
            </a:r>
            <a:r>
              <a:rPr lang="en-US" sz="1800" dirty="0" smtClean="0"/>
              <a:t>[Micro 2012]</a:t>
            </a:r>
            <a:endParaRPr lang="en-US" sz="18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3048000" y="4800600"/>
            <a:ext cx="2133600" cy="292608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2438400" y="4800600"/>
            <a:ext cx="1371600" cy="29260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438400" y="4800600"/>
            <a:ext cx="1527048" cy="292608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2819400" y="4800600"/>
            <a:ext cx="2362200" cy="292608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>
          <a:xfrm>
            <a:off x="6644640" y="3733800"/>
            <a:ext cx="204216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>
            <p:custDataLst>
              <p:tags r:id="rId10"/>
            </p:custDataLst>
          </p:nvPr>
        </p:nvSpPr>
        <p:spPr>
          <a:xfrm>
            <a:off x="457200" y="3672006"/>
            <a:ext cx="9067800" cy="166199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endParaRPr lang="en-US" sz="2700" dirty="0" smtClean="0"/>
          </a:p>
          <a:p>
            <a:pPr>
              <a:buFont typeface="Wingdings" charset="2"/>
              <a:buChar char="q"/>
            </a:pPr>
            <a:r>
              <a:rPr lang="en-US" sz="2700" dirty="0" smtClean="0"/>
              <a:t> Fundamental Assumption</a:t>
            </a:r>
          </a:p>
          <a:p>
            <a:pPr lvl="1">
              <a:buFont typeface="Lucida Grande"/>
              <a:buChar char="−"/>
            </a:pPr>
            <a:r>
              <a:rPr lang="en-US" sz="2400" dirty="0" err="1" smtClean="0"/>
              <a:t>T</a:t>
            </a:r>
            <a:r>
              <a:rPr lang="en-US" sz="2400" baseline="-25000" dirty="0" err="1" smtClean="0"/>
              <a:t>memory</a:t>
            </a:r>
            <a:r>
              <a:rPr lang="en-US" sz="2400" dirty="0" smtClean="0"/>
              <a:t>  doesn’t scale with core frequency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Cores never stall for stores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055445660"/>
              </p:ext>
            </p:extLst>
          </p:nvPr>
        </p:nvGraphicFramePr>
        <p:xfrm>
          <a:off x="4234433" y="3089334"/>
          <a:ext cx="40767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79" name="Equation" r:id="rId18" imgW="2298700" imgH="431800" progId="Equation.3">
                  <p:embed/>
                </p:oleObj>
              </mc:Choice>
              <mc:Fallback>
                <p:oleObj name="Equation" r:id="rId18" imgW="2298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433" y="3089334"/>
                        <a:ext cx="40767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Striped Right Arrow 57"/>
          <p:cNvSpPr/>
          <p:nvPr>
            <p:custDataLst>
              <p:tags r:id="rId12"/>
            </p:custDataLst>
          </p:nvPr>
        </p:nvSpPr>
        <p:spPr>
          <a:xfrm>
            <a:off x="2057400" y="3352800"/>
            <a:ext cx="784334" cy="787569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>
            <p:custDataLst>
              <p:tags r:id="rId13"/>
            </p:custDataLst>
          </p:nvPr>
        </p:nvSpPr>
        <p:spPr>
          <a:xfrm>
            <a:off x="13378934" y="198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15"/>
            </p:custDataLst>
          </p:nvPr>
        </p:nvSpPr>
        <p:spPr>
          <a:xfrm>
            <a:off x="7579234" y="3200400"/>
            <a:ext cx="878966" cy="471606"/>
          </a:xfrm>
          <a:prstGeom prst="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  <a:ln w="6985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3657600" y="1597695"/>
            <a:ext cx="1828800" cy="9906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Accurate</a:t>
            </a:r>
          </a:p>
        </p:txBody>
      </p:sp>
      <p:sp>
        <p:nvSpPr>
          <p:cNvPr id="16" name="Striped Right Arrow 15"/>
          <p:cNvSpPr/>
          <p:nvPr/>
        </p:nvSpPr>
        <p:spPr>
          <a:xfrm>
            <a:off x="4876800" y="1600200"/>
            <a:ext cx="1828800" cy="9906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"/>
    </mc:Choice>
    <mc:Fallback xmlns="">
      <p:transition spd="slow" advTm="4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u="sng" dirty="0" smtClean="0"/>
              <a:t>Outline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722376"/>
            <a:ext cx="9220200" cy="5897563"/>
          </a:xfrm>
          <a:effectLst/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DVFS Performance Models for CPUs</a:t>
            </a:r>
          </a:p>
          <a:p>
            <a:pPr>
              <a:buFont typeface="Wingdings" charset="2"/>
              <a:buChar char="q"/>
            </a:pPr>
            <a:r>
              <a:rPr lang="en-US" sz="2700" b="1" dirty="0" smtClean="0"/>
              <a:t>Limitation of Existing Models</a:t>
            </a:r>
          </a:p>
          <a:p>
            <a:pPr>
              <a:buFont typeface="Wingdings" charset="2"/>
              <a:buChar char="q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Critical Stalled Path (CRISP)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Model Component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Model Parameterization 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Hardware mechanism and overhead</a:t>
            </a:r>
          </a:p>
          <a:p>
            <a:pPr>
              <a:buFont typeface="Wingdings" charset="2"/>
              <a:buChar char="q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Execution Time Prediction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Energy Savings</a:t>
            </a:r>
          </a:p>
          <a:p>
            <a:pPr>
              <a:buNone/>
            </a:pPr>
            <a:r>
              <a:rPr lang="en-US" sz="2700" dirty="0" smtClean="0"/>
              <a:t>	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"/>
    </mc:Choice>
    <mc:Fallback xmlns="">
      <p:transition spd="slow" advTm="6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700" dirty="0" smtClean="0"/>
              <a:t> L1 Cache Miss</a:t>
            </a:r>
          </a:p>
          <a:p>
            <a:pPr>
              <a:buFont typeface="Wingdings" charset="2"/>
              <a:buChar char="q"/>
            </a:pPr>
            <a:r>
              <a:rPr lang="en-US" sz="2700" dirty="0" smtClean="0"/>
              <a:t> </a:t>
            </a:r>
            <a:r>
              <a:rPr lang="en-US" sz="2700" smtClean="0"/>
              <a:t>Memory/Computation </a:t>
            </a:r>
            <a:r>
              <a:rPr lang="en-US" sz="2700" dirty="0" smtClean="0"/>
              <a:t>Overlap</a:t>
            </a:r>
          </a:p>
          <a:p>
            <a:pPr>
              <a:buFont typeface="Wingdings" charset="2"/>
              <a:buChar char="q"/>
            </a:pPr>
            <a:r>
              <a:rPr lang="en-US" sz="2700" dirty="0" smtClean="0"/>
              <a:t> Store Stalls</a:t>
            </a:r>
          </a:p>
          <a:p>
            <a:pPr>
              <a:buFont typeface="Wingdings" charset="2"/>
              <a:buChar char="q"/>
            </a:pPr>
            <a:r>
              <a:rPr lang="en-US" sz="2700" dirty="0" smtClean="0"/>
              <a:t> Complex Stall Classification</a:t>
            </a:r>
          </a:p>
        </p:txBody>
      </p:sp>
      <p:sp>
        <p:nvSpPr>
          <p:cNvPr id="14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L1 Cache Miss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Memory/Computation Overlap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Store Stalls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 Stall Classification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283882" y="1389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Box 82"/>
          <p:cNvSpPr txBox="1"/>
          <p:nvPr>
            <p:custDataLst>
              <p:tags r:id="rId5"/>
            </p:custDataLst>
          </p:nvPr>
        </p:nvSpPr>
        <p:spPr>
          <a:xfrm>
            <a:off x="-497749" y="4050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457200" y="3672006"/>
            <a:ext cx="9067800" cy="16619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endParaRPr lang="en-US" sz="2700" dirty="0" smtClean="0"/>
          </a:p>
          <a:p>
            <a:pPr>
              <a:buFont typeface="Wingdings" charset="2"/>
              <a:buChar char="q"/>
            </a:pPr>
            <a:r>
              <a:rPr lang="en-US" sz="2700" dirty="0" smtClean="0"/>
              <a:t> Fundamental Assumption of CPU based model</a:t>
            </a:r>
          </a:p>
          <a:p>
            <a:pPr lvl="1">
              <a:buFont typeface="Lucida Grande"/>
              <a:buChar char="−"/>
            </a:pPr>
            <a:r>
              <a:rPr lang="en-US" sz="2400" dirty="0" err="1" smtClean="0"/>
              <a:t>T</a:t>
            </a:r>
            <a:r>
              <a:rPr lang="en-US" sz="2400" baseline="-25000" dirty="0" err="1" smtClean="0"/>
              <a:t>memory</a:t>
            </a:r>
            <a:r>
              <a:rPr lang="en-US" sz="2400" dirty="0" smtClean="0"/>
              <a:t>  doesn’t scale with core frequency</a:t>
            </a:r>
          </a:p>
          <a:p>
            <a:pPr lvl="1">
              <a:buFont typeface="Lucida Grande"/>
              <a:buChar char="−"/>
            </a:pPr>
            <a:r>
              <a:rPr lang="en-US" sz="2400" dirty="0" smtClean="0"/>
              <a:t>Cores never stall for stores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590800" y="4419349"/>
            <a:ext cx="914400" cy="91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Limitation of CPU Models on GPGPUs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851335" y="5410200"/>
            <a:ext cx="3191010" cy="13388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0000"/>
                </a:solidFill>
              </a:rPr>
              <a:t>Challenges in GPGPU</a:t>
            </a:r>
          </a:p>
          <a:p>
            <a:r>
              <a:rPr lang="en-US" sz="2700" b="1" dirty="0" smtClean="0">
                <a:solidFill>
                  <a:srgbClr val="008000"/>
                </a:solidFill>
              </a:rPr>
              <a:t>SIMD &amp; SIMT</a:t>
            </a:r>
          </a:p>
          <a:p>
            <a:endParaRPr lang="en-US" sz="27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"/>
    </mc:Choice>
    <mc:Fallback xmlns="">
      <p:transition spd="slow" advTm="1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000" b="1" u="sng" dirty="0" smtClean="0"/>
              <a:t>Limitation of CPU Models on </a:t>
            </a:r>
            <a:r>
              <a:rPr lang="en-US" sz="4000" b="1" u="sng" dirty="0" err="1" smtClean="0"/>
              <a:t>GPGPUs</a:t>
            </a:r>
            <a:endParaRPr lang="en-US" sz="40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83882" y="1389529"/>
            <a:ext cx="1846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57200" y="987552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L1 Cache Miss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Memory/Computation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Overlap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Store Stalls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 Stall Classification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30" y="6048035"/>
            <a:ext cx="9211670" cy="86177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b="1" dirty="0" smtClean="0"/>
              <a:t>Overlapped computations may make the kernel fully compute bound at a lower frequency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FBD-AA4D-C24C-897A-2FB8BD912A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432" y="3581400"/>
            <a:ext cx="304800" cy="3048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29184" y="3124200"/>
            <a:ext cx="0" cy="76200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9184" y="3124200"/>
            <a:ext cx="2715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9184" y="3581400"/>
            <a:ext cx="301752" cy="304800"/>
          </a:xfrm>
          <a:prstGeom prst="rect">
            <a:avLst/>
          </a:prstGeom>
          <a:solidFill>
            <a:srgbClr val="0084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44952" y="3581400"/>
            <a:ext cx="304800" cy="3048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044952" y="3124200"/>
            <a:ext cx="0" cy="76200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600" y="3352800"/>
            <a:ext cx="196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At frequency f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432" y="4114800"/>
            <a:ext cx="5630965" cy="762000"/>
            <a:chOff x="27432" y="4114800"/>
            <a:chExt cx="5630965" cy="762000"/>
          </a:xfrm>
        </p:grpSpPr>
        <p:sp>
          <p:nvSpPr>
            <p:cNvPr id="36" name="Rectangle 35"/>
            <p:cNvSpPr/>
            <p:nvPr/>
          </p:nvSpPr>
          <p:spPr>
            <a:xfrm>
              <a:off x="27432" y="4572000"/>
              <a:ext cx="603504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630936" y="41148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0936" y="4114800"/>
              <a:ext cx="2715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30936" y="4572000"/>
              <a:ext cx="603504" cy="304800"/>
            </a:xfrm>
            <a:prstGeom prst="rect">
              <a:avLst/>
            </a:prstGeom>
            <a:solidFill>
              <a:srgbClr val="0084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46704" y="4572000"/>
              <a:ext cx="603504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3346704" y="41148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652976" y="4126468"/>
                  <a:ext cx="2005421" cy="63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i="1" dirty="0" smtClean="0"/>
                    <a:t>At frequency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g-BG" sz="24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charset="0"/>
                            </a:rPr>
                            <m:t>𝒇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2400" b="1" i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976" y="4126468"/>
                  <a:ext cx="2005421" cy="6301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59" b="-97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5400" y="4876800"/>
            <a:ext cx="9054592" cy="990600"/>
            <a:chOff x="25400" y="4876800"/>
            <a:chExt cx="9054592" cy="990600"/>
          </a:xfrm>
        </p:grpSpPr>
        <p:sp>
          <p:nvSpPr>
            <p:cNvPr id="43" name="Rectangle 42"/>
            <p:cNvSpPr/>
            <p:nvPr/>
          </p:nvSpPr>
          <p:spPr>
            <a:xfrm>
              <a:off x="25400" y="5562600"/>
              <a:ext cx="3017520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3044952" y="5105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4952" y="5105400"/>
              <a:ext cx="2715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044952" y="5562600"/>
              <a:ext cx="3017520" cy="304800"/>
            </a:xfrm>
            <a:prstGeom prst="rect">
              <a:avLst/>
            </a:prstGeom>
            <a:solidFill>
              <a:srgbClr val="0084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62472" y="5562600"/>
              <a:ext cx="3017520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5760720" y="5105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015176" y="4876800"/>
                  <a:ext cx="2140073" cy="631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i="1" dirty="0" smtClean="0"/>
                    <a:t>At frequency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g-BG" sz="24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charset="0"/>
                            </a:rPr>
                            <m:t>𝒇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2400" b="1" i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176" y="4876800"/>
                  <a:ext cx="2140073" cy="63184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558" b="-86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4276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76"/>
    </mc:Choice>
    <mc:Fallback xmlns="">
      <p:transition spd="slow" advTm="35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1|6.9|7.5|9.8|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0.7|0.9|0.8|4.9|5.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7.4|9.1|8.7|13.6|7.5|1.7|3.4|2.6|8.2|5.8|2.1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4|1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8.1|17.1|8.4|9.8|7.6|1.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.8|10.4|5.5|19.9|4.1|5|9.9|3.2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.9|7.7|4|9.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6.3|9.2|5.1|9.1|3.2|36.3|2.5|11.3|2.5|5.3|3.2|4.9|2.9|4.6|2.6|2.6|3.2|1.4|3.8|1.4|4.7|10.5|2.2|1.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6.3|9.2|5.1|9.1|3.2|36.3|2.5|11.3|2.5|5.3|3.2|4.9|2.9|4.6|2.6|2.6|3.2|1.4|3.8|1.4|4.7|10.5|2.2|1.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1.7|1.1|0.8|4.2|6.4|8|10.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6|31|32.4|17.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1|5.6|1.1|2.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.3|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4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5.2|4.5|2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1.7|9.3|6.8|13.4|9.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103677</TotalTime>
  <Words>1200</Words>
  <Application>Microsoft Macintosh PowerPoint</Application>
  <PresentationFormat>On-screen Show (4:3)</PresentationFormat>
  <Paragraphs>416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Lucida Grande</vt:lpstr>
      <vt:lpstr>LucidaGrande</vt:lpstr>
      <vt:lpstr>Wingdings</vt:lpstr>
      <vt:lpstr>Office Theme</vt:lpstr>
      <vt:lpstr>Custom Design</vt:lpstr>
      <vt:lpstr>Equation</vt:lpstr>
      <vt:lpstr>The CRISP Performance Model for Dynamic Voltage and Frequency Scaling in a GPGPU</vt:lpstr>
      <vt:lpstr>Dynamic Voltage &amp; Frequency Scaling</vt:lpstr>
      <vt:lpstr>DVFS Performance Model for GPGPUs</vt:lpstr>
      <vt:lpstr>PowerPoint Presentation</vt:lpstr>
      <vt:lpstr>DVFS Performance Model for CPUs</vt:lpstr>
      <vt:lpstr>Existing Analytical Models for CPUs</vt:lpstr>
      <vt:lpstr>PowerPoint Presentation</vt:lpstr>
      <vt:lpstr>PowerPoint Presentation</vt:lpstr>
      <vt:lpstr>Limitation of CPU Models on GPGPUs</vt:lpstr>
      <vt:lpstr>Limitation of CPU Models on GPGPUs</vt:lpstr>
      <vt:lpstr>Limitation of CPU Models on GPGPUs</vt:lpstr>
      <vt:lpstr>Limitation of CPU Models on GPGPUs</vt:lpstr>
      <vt:lpstr>PowerPoint Presentation</vt:lpstr>
      <vt:lpstr>CRItical Stalled Path (CRISP)</vt:lpstr>
      <vt:lpstr>Load Critical Path (LCP) Portion</vt:lpstr>
      <vt:lpstr>Load Critical Path (LCP) Portion</vt:lpstr>
      <vt:lpstr>Compute Store Path (CSP) Portion</vt:lpstr>
      <vt:lpstr>Compute Store Path (CSP) Portion</vt:lpstr>
      <vt:lpstr>CRISP Example</vt:lpstr>
      <vt:lpstr>Hardware Mechanism &amp; Overhead of CRISP</vt:lpstr>
      <vt:lpstr>Hardware Mechanism &amp; Overhead of CRISP</vt:lpstr>
      <vt:lpstr>PowerPoint Presentation</vt:lpstr>
      <vt:lpstr>Execution Time Prediction</vt:lpstr>
      <vt:lpstr>Energy Savings</vt:lpstr>
      <vt:lpstr>Conclusion</vt:lpstr>
    </vt:vector>
  </TitlesOfParts>
  <Company>System Energy Efficiency Lab, UCSD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Rajib Nath</dc:creator>
  <cp:lastModifiedBy>Rajib Nath</cp:lastModifiedBy>
  <cp:revision>442</cp:revision>
  <cp:lastPrinted>2015-12-01T02:18:59Z</cp:lastPrinted>
  <dcterms:created xsi:type="dcterms:W3CDTF">2014-09-25T10:36:46Z</dcterms:created>
  <dcterms:modified xsi:type="dcterms:W3CDTF">2015-12-19T01:39:33Z</dcterms:modified>
</cp:coreProperties>
</file>