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02" r:id="rId3"/>
    <p:sldId id="305" r:id="rId4"/>
    <p:sldId id="260" r:id="rId5"/>
    <p:sldId id="268" r:id="rId6"/>
    <p:sldId id="309" r:id="rId7"/>
    <p:sldId id="318" r:id="rId8"/>
    <p:sldId id="316" r:id="rId9"/>
    <p:sldId id="299" r:id="rId10"/>
    <p:sldId id="289" r:id="rId11"/>
    <p:sldId id="293" r:id="rId12"/>
    <p:sldId id="313" r:id="rId13"/>
    <p:sldId id="284" r:id="rId14"/>
    <p:sldId id="290" r:id="rId15"/>
    <p:sldId id="275" r:id="rId16"/>
    <p:sldId id="276" r:id="rId17"/>
    <p:sldId id="274" r:id="rId18"/>
    <p:sldId id="279" r:id="rId19"/>
    <p:sldId id="310" r:id="rId20"/>
    <p:sldId id="317" r:id="rId21"/>
    <p:sldId id="258" r:id="rId22"/>
    <p:sldId id="315" r:id="rId23"/>
    <p:sldId id="280" r:id="rId24"/>
    <p:sldId id="283" r:id="rId25"/>
    <p:sldId id="319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9F0A"/>
    <a:srgbClr val="D883FF"/>
    <a:srgbClr val="424242"/>
    <a:srgbClr val="E87510"/>
    <a:srgbClr val="252525"/>
    <a:srgbClr val="101010"/>
    <a:srgbClr val="141414"/>
    <a:srgbClr val="1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9" autoAdjust="0"/>
    <p:restoredTop sz="65960"/>
  </p:normalViewPr>
  <p:slideViewPr>
    <p:cSldViewPr snapToGrid="0" snapToObjects="1">
      <p:cViewPr>
        <p:scale>
          <a:sx n="85" d="100"/>
          <a:sy n="85" d="100"/>
        </p:scale>
        <p:origin x="3712" y="280"/>
      </p:cViewPr>
      <p:guideLst>
        <p:guide orient="horz" pos="2952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venir Nex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442DD-0ECE-624A-9FE2-7FCD6025D5CF}" type="datetime1">
              <a:rPr lang="x-none" smtClean="0">
                <a:latin typeface="Avenir Next" charset="0"/>
              </a:rPr>
              <a:t>12/14/15</a:t>
            </a:fld>
            <a:endParaRPr lang="en-US" dirty="0">
              <a:latin typeface="Avenir Nex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73F02-1D36-5745-A9FB-00D69747F689}" type="slidenum">
              <a:rPr lang="en-US" smtClean="0">
                <a:latin typeface="Avenir Next" charset="0"/>
              </a:rPr>
              <a:t>‹#›</a:t>
            </a:fld>
            <a:endParaRPr lang="en-US" dirty="0">
              <a:latin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35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venir Nex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venir Next" charset="0"/>
              </a:defRPr>
            </a:lvl1pPr>
          </a:lstStyle>
          <a:p>
            <a:fld id="{ADF92DAC-74A9-504A-9127-96F2D83B63D6}" type="datetime1">
              <a:rPr lang="x-none" smtClean="0"/>
              <a:pPr/>
              <a:t>12/14/15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venir Nex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venir Next" charset="0"/>
              </a:defRPr>
            </a:lvl1pPr>
          </a:lstStyle>
          <a:p>
            <a:fld id="{D2D866B3-979B-9841-B314-31259596C8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5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venir Next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venir Next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venir Next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venir Next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venir Next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086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0365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1580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9666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8421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84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681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6168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9854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783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58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7641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3176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928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888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2443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966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40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6194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918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408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6253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4891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790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nir N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="1" i="0">
                <a:solidFill>
                  <a:srgbClr val="E87511"/>
                </a:solidFill>
                <a:latin typeface="Avenir Next Demi Bold" charset="0"/>
                <a:ea typeface="Avenir Next Demi Bold" charset="0"/>
                <a:cs typeface="Avenir Next Demi Bol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venir Next" charset="0"/>
                <a:cs typeface="Avenir Next" charset="0"/>
              </a:defRPr>
            </a:lvl1pPr>
          </a:lstStyle>
          <a:p>
            <a:fld id="{8C74072D-B533-424A-B1E1-487BAB0ACF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50360" y="1026160"/>
            <a:ext cx="8643280" cy="5069523"/>
          </a:xfrm>
        </p:spPr>
        <p:txBody>
          <a:bodyPr/>
          <a:lstStyle>
            <a:lvl1pPr>
              <a:defRPr sz="2800">
                <a:solidFill>
                  <a:srgbClr val="141414"/>
                </a:solidFill>
                <a:latin typeface="Avenir Next" charset="0"/>
                <a:cs typeface="Avenir Next" charset="0"/>
              </a:defRPr>
            </a:lvl1pPr>
            <a:lvl2pPr>
              <a:spcBef>
                <a:spcPts val="600"/>
              </a:spcBef>
              <a:spcAft>
                <a:spcPts val="200"/>
              </a:spcAft>
              <a:defRPr sz="2400">
                <a:solidFill>
                  <a:srgbClr val="141414"/>
                </a:solidFill>
                <a:latin typeface="Avenir Next" charset="0"/>
                <a:cs typeface="Avenir Next" charset="0"/>
              </a:defRPr>
            </a:lvl2pPr>
            <a:lvl3pPr>
              <a:spcBef>
                <a:spcPts val="700"/>
              </a:spcBef>
              <a:defRPr sz="2000">
                <a:solidFill>
                  <a:srgbClr val="141414"/>
                </a:solidFill>
                <a:latin typeface="Avenir Next" charset="0"/>
                <a:cs typeface="Avenir Next" charset="0"/>
              </a:defRPr>
            </a:lvl3pPr>
            <a:lvl4pPr>
              <a:spcBef>
                <a:spcPts val="700"/>
              </a:spcBef>
              <a:defRPr sz="2000">
                <a:solidFill>
                  <a:srgbClr val="141414"/>
                </a:solidFill>
                <a:latin typeface="Avenir Next" charset="0"/>
                <a:cs typeface="Avenir Next" charset="0"/>
              </a:defRPr>
            </a:lvl4pPr>
            <a:lvl5pPr>
              <a:defRPr sz="2000">
                <a:solidFill>
                  <a:srgbClr val="141414"/>
                </a:solidFill>
                <a:latin typeface="Avenir Next" charset="0"/>
                <a:cs typeface="Avenir Nex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9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6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85000"/>
                  <a:lumOff val="15000"/>
                </a:schemeClr>
              </a:solidFill>
              <a:latin typeface="Avenir Next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09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 for Test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026160"/>
            <a:ext cx="8643280" cy="506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First Level Text 1</a:t>
            </a:r>
          </a:p>
          <a:p>
            <a:pPr lvl="1"/>
            <a:r>
              <a:rPr lang="en-US" altLang="ko-KR" dirty="0" smtClean="0"/>
              <a:t>Second Level Text 1 </a:t>
            </a:r>
          </a:p>
          <a:p>
            <a:pPr lvl="1"/>
            <a:r>
              <a:rPr lang="en-US" altLang="ko-KR" dirty="0" smtClean="0"/>
              <a:t>Second Level Text 2</a:t>
            </a:r>
          </a:p>
          <a:p>
            <a:pPr lvl="1"/>
            <a:r>
              <a:rPr lang="en-US" altLang="ko-KR" dirty="0" smtClean="0"/>
              <a:t>Second Level Text 3</a:t>
            </a:r>
          </a:p>
          <a:p>
            <a:pPr lvl="2"/>
            <a:r>
              <a:rPr lang="en-US" altLang="ko-KR" dirty="0" smtClean="0"/>
              <a:t>Third Level 1</a:t>
            </a:r>
          </a:p>
          <a:p>
            <a:pPr lvl="2"/>
            <a:r>
              <a:rPr lang="en-US" altLang="ko-KR" dirty="0" smtClean="0"/>
              <a:t>Third Level 2</a:t>
            </a:r>
          </a:p>
          <a:p>
            <a:pPr lvl="2"/>
            <a:r>
              <a:rPr lang="en-US" altLang="ko-KR" dirty="0" smtClean="0"/>
              <a:t>Third Level 3 </a:t>
            </a:r>
          </a:p>
          <a:p>
            <a:pPr lvl="3"/>
            <a:r>
              <a:rPr lang="en-US" altLang="ko-KR" dirty="0" smtClean="0"/>
              <a:t>Fourth Level (Do not use it)</a:t>
            </a:r>
          </a:p>
          <a:p>
            <a:pPr lvl="4"/>
            <a:r>
              <a:rPr lang="en-US" altLang="ko-KR" dirty="0" smtClean="0"/>
              <a:t>Fifth Level (Do not use it)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3505200" y="6366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bg1"/>
                </a:solidFill>
                <a:latin typeface="Avenir Next" charset="0"/>
              </a:defRPr>
            </a:lvl1pPr>
          </a:lstStyle>
          <a:p>
            <a:fld id="{8C74072D-B533-424A-B1E1-487BAB0ACF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248400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800" b="0" kern="1200" baseline="0">
          <a:solidFill>
            <a:schemeClr val="tx1"/>
          </a:solidFill>
          <a:latin typeface="Avenir Next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1500"/>
        </a:spcBef>
        <a:buFont typeface="Wingdings" charset="2"/>
        <a:buChar char="§"/>
        <a:defRPr sz="3000" kern="1200" baseline="0">
          <a:solidFill>
            <a:srgbClr val="101010"/>
          </a:solidFill>
          <a:latin typeface="Avenir Next" charset="0"/>
          <a:ea typeface="Arial" charset="0"/>
          <a:cs typeface="Avenir Next" charset="0"/>
        </a:defRPr>
      </a:lvl1pPr>
      <a:lvl2pPr marL="864000" indent="-288000" algn="l" defTabSz="457200" rtl="0" eaLnBrk="1" latinLnBrk="0" hangingPunct="1">
        <a:spcBef>
          <a:spcPts val="500"/>
        </a:spcBef>
        <a:spcAft>
          <a:spcPts val="100"/>
        </a:spcAft>
        <a:buFont typeface="Arial"/>
        <a:buChar char="•"/>
        <a:defRPr sz="2600" kern="1200" baseline="0">
          <a:solidFill>
            <a:srgbClr val="101010"/>
          </a:solidFill>
          <a:latin typeface="Avenir Next" charset="0"/>
          <a:ea typeface="Arial" charset="0"/>
          <a:cs typeface="+mn-cs"/>
        </a:defRPr>
      </a:lvl2pPr>
      <a:lvl3pPr marL="1188000" indent="-288000" algn="l" defTabSz="457200" rtl="0" eaLnBrk="1" latinLnBrk="0" hangingPunct="1">
        <a:spcBef>
          <a:spcPts val="600"/>
        </a:spcBef>
        <a:buSzPct val="100000"/>
        <a:buFont typeface="Lucida Grande"/>
        <a:buChar char="-"/>
        <a:defRPr sz="2000" kern="1200" baseline="0">
          <a:solidFill>
            <a:srgbClr val="101010"/>
          </a:solidFill>
          <a:latin typeface="Avenir Next" charset="0"/>
          <a:ea typeface="Avenir Next" charset="0"/>
          <a:cs typeface="Avenir Next" charset="0"/>
          <a:sym typeface="Wingdings"/>
        </a:defRPr>
      </a:lvl3pPr>
      <a:lvl4pPr marL="1512000" indent="-288000" algn="l" defTabSz="457200" rtl="0" eaLnBrk="1" latinLnBrk="0" hangingPunct="1">
        <a:spcBef>
          <a:spcPts val="600"/>
        </a:spcBef>
        <a:buFont typeface="Arial"/>
        <a:buChar char="–"/>
        <a:defRPr sz="2000" kern="1200">
          <a:solidFill>
            <a:srgbClr val="101010"/>
          </a:solidFill>
          <a:latin typeface="Avenir Next" charset="0"/>
          <a:ea typeface="Arial" charset="0"/>
          <a:cs typeface="+mn-cs"/>
        </a:defRPr>
      </a:lvl4pPr>
      <a:lvl5pPr marL="1836000" indent="-288000" algn="l" defTabSz="457200" rtl="0" eaLnBrk="1" latinLnBrk="0" hangingPunct="1">
        <a:spcBef>
          <a:spcPts val="600"/>
        </a:spcBef>
        <a:buFont typeface="Lucida Grande"/>
        <a:buChar char="-"/>
        <a:defRPr sz="2000" kern="1200">
          <a:solidFill>
            <a:srgbClr val="101010"/>
          </a:solidFill>
          <a:latin typeface="Avenir Next" charset="0"/>
          <a:ea typeface="Arial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" y="1484026"/>
            <a:ext cx="8782930" cy="2080378"/>
          </a:xfrm>
        </p:spPr>
        <p:txBody>
          <a:bodyPr/>
          <a:lstStyle/>
          <a:p>
            <a:r>
              <a:rPr lang="en-US" sz="3200" dirty="0" smtClean="0"/>
              <a:t>DeSC</a:t>
            </a:r>
            <a:r>
              <a:rPr lang="en-US" sz="3200" dirty="0"/>
              <a:t>: Decoupled Supply-Compute Communication Management for Heterogeneous Architectures 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42896" y="3989662"/>
            <a:ext cx="4458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Tae Jun Ham (Princeton Univ.)</a:t>
            </a:r>
          </a:p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Juan Luis Aragón (Univ. of Murcia)</a:t>
            </a:r>
            <a:b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Margaret </a:t>
            </a:r>
            <a:r>
              <a:rPr lang="en-US" sz="2000" dirty="0" err="1" smtClean="0">
                <a:latin typeface="Avenir Next" charset="0"/>
                <a:ea typeface="Avenir Next" charset="0"/>
                <a:cs typeface="Avenir Next" charset="0"/>
              </a:rPr>
              <a:t>Martonosi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 (Princeton Univ.)</a:t>
            </a:r>
            <a:endParaRPr lang="en-US" sz="20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14597"/>
          </a:xfrm>
          <a:prstGeom prst="rect">
            <a:avLst/>
          </a:prstGeom>
          <a:solidFill>
            <a:srgbClr val="2525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16800"/>
              </p:ext>
            </p:extLst>
          </p:nvPr>
        </p:nvGraphicFramePr>
        <p:xfrm>
          <a:off x="3154690" y="1416288"/>
          <a:ext cx="4173866" cy="4098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 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9144" marR="18288" marT="27432" marB="27432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04129"/>
              </p:ext>
            </p:extLst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err="1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</a:t>
                      </a:r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</a:t>
                      </a:r>
                      <a:r>
                        <a:rPr lang="de-DE" sz="1500" dirty="0" err="1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N;i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6959" y="5689994"/>
            <a:ext cx="796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LD B1 </a:t>
            </a:r>
            <a:r>
              <a:rPr lang="en-US" sz="200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is finished but cannot commit because LD A1 didn’t commit</a:t>
            </a:r>
            <a:endParaRPr lang="en-US" sz="2000" dirty="0">
              <a:solidFill>
                <a:schemeClr val="accent2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24621"/>
              </p:ext>
            </p:extLst>
          </p:nvPr>
        </p:nvGraphicFramePr>
        <p:xfrm>
          <a:off x="3154690" y="1416288"/>
          <a:ext cx="4173866" cy="4098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 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2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X</a:t>
                      </a:r>
                      <a:endParaRPr lang="en-US" sz="1200" b="0" i="0" dirty="0">
                        <a:solidFill>
                          <a:schemeClr val="accent2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55837"/>
              </p:ext>
            </p:extLst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(i=1;i&lt;N;i++)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7168" y="5655224"/>
            <a:ext cx="6409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No instruction will be issued until the end of Cycle </a:t>
            </a:r>
            <a:r>
              <a:rPr lang="en-US" sz="2000" dirty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5</a:t>
            </a:r>
            <a:r>
              <a:rPr lang="en-US" sz="2000" dirty="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. </a:t>
            </a:r>
            <a:endParaRPr lang="en-US" sz="2000" dirty="0">
              <a:solidFill>
                <a:schemeClr val="accent2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7328556" y="3377599"/>
            <a:ext cx="777240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>
            <a:off x="7328556" y="3628853"/>
            <a:ext cx="777240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7088"/>
              </p:ext>
            </p:extLst>
          </p:nvPr>
        </p:nvGraphicFramePr>
        <p:xfrm>
          <a:off x="3154690" y="1416288"/>
          <a:ext cx="4173866" cy="4098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 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17456" y="309129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A1, B1</a:t>
            </a:r>
            <a:endParaRPr lang="en-US" sz="1400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321572" y="3383744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A2, B2</a:t>
            </a:r>
            <a:endParaRPr lang="en-US" sz="1400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/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(i=1;i&lt;N;i++)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9970" y="5718149"/>
            <a:ext cx="8183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Data will be communicated to the Comm. Queue when they commit</a:t>
            </a:r>
            <a:endParaRPr lang="en-US" sz="2000" dirty="0">
              <a:solidFill>
                <a:schemeClr val="accent5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97557"/>
              </p:ext>
            </p:extLst>
          </p:nvPr>
        </p:nvGraphicFramePr>
        <p:xfrm>
          <a:off x="3154690" y="1416288"/>
          <a:ext cx="4173866" cy="41431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 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328556" y="337759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17456" y="309129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A1, B1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4" name="Straight Arrow Connector 233"/>
          <p:cNvCxnSpPr/>
          <p:nvPr/>
        </p:nvCxnSpPr>
        <p:spPr>
          <a:xfrm>
            <a:off x="7328556" y="3628853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7321572" y="3383744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A2, B2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>
            <a:off x="7345284" y="4832415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7334184" y="4546114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A3, B3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>
            <a:off x="7345284" y="508366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7338300" y="4838560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A4, B4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5405"/>
              </p:ext>
            </p:extLst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(i=1;i&lt;N;i++)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8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45590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622519"/>
            <a:ext cx="9012238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DeSC Question </a:t>
            </a:r>
            <a:r>
              <a:rPr lang="en-US" sz="2400" dirty="0" smtClean="0">
                <a:solidFill>
                  <a:schemeClr val="tx1"/>
                </a:solidFill>
              </a:rPr>
              <a:t>: Why should LD B should wait until former long latency LD A commits? </a:t>
            </a:r>
          </a:p>
          <a:p>
            <a:pPr marL="57600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90502"/>
              </p:ext>
            </p:extLst>
          </p:nvPr>
        </p:nvGraphicFramePr>
        <p:xfrm>
          <a:off x="782587" y="2312790"/>
          <a:ext cx="2297832" cy="38362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18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3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322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139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465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9139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Commit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322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32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3088269" y="424090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77169" y="397288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A1, B1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4" name="Straight Arrow Connector 233"/>
          <p:cNvCxnSpPr/>
          <p:nvPr/>
        </p:nvCxnSpPr>
        <p:spPr>
          <a:xfrm>
            <a:off x="3088269" y="4492155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3081285" y="4247046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A2, B2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>
            <a:off x="3104997" y="5640853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3075609" y="5381984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A3, B3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>
            <a:off x="3104997" y="590125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3079725" y="564699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A4, B4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93890"/>
              </p:ext>
            </p:extLst>
          </p:nvPr>
        </p:nvGraphicFramePr>
        <p:xfrm>
          <a:off x="4449146" y="2314612"/>
          <a:ext cx="3505507" cy="3834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0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B3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A6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B6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A7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A7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B7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B7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A8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7975497" y="329311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54653" y="303405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975497" y="3542836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55253" y="32931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965753" y="399295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45509" y="3743234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B3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973337" y="424198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953093" y="3992256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965753" y="448500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945509" y="42352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965753" y="4725783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945509" y="447605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A3, B4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7955049" y="5194655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34805" y="494493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B5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953093" y="567265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932849" y="5422926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B6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955049" y="590855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934805" y="565883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A5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953093" y="6148996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936735" y="5903833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A6, B7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73443" y="1828276"/>
            <a:ext cx="356616" cy="283464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3339" y="1798543"/>
            <a:ext cx="83688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Allow </a:t>
            </a:r>
            <a:r>
              <a:rPr lang="en-US" sz="20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later instructions to commit 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before </a:t>
            </a:r>
            <a:r>
              <a:rPr lang="en-US" sz="20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specific earlier instructions</a:t>
            </a:r>
            <a:endParaRPr lang="en-US" sz="2000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072" y="1439252"/>
            <a:ext cx="6584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Problem</a:t>
            </a:r>
            <a:r>
              <a:rPr 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: </a:t>
            </a: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All instructions should </a:t>
            </a:r>
            <a:r>
              <a:rPr 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commit</a:t>
            </a: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in-order</a:t>
            </a:r>
          </a:p>
        </p:txBody>
      </p:sp>
    </p:spTree>
    <p:extLst>
      <p:ext uri="{BB962C8B-B14F-4D97-AF65-F5344CB8AC3E}">
        <p14:creationId xmlns:p14="http://schemas.microsoft.com/office/powerpoint/2010/main" val="47071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5" grpId="0"/>
      <p:bldP spid="5" grpId="0" animBg="1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45590"/>
            <a:ext cx="8782930" cy="961294"/>
          </a:xfrm>
        </p:spPr>
        <p:txBody>
          <a:bodyPr/>
          <a:lstStyle/>
          <a:p>
            <a:r>
              <a:rPr lang="en-US" sz="3000" dirty="0"/>
              <a:t>Terminal Load Optimization in DeSC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8293" y="602893"/>
            <a:ext cx="9359710" cy="2571284"/>
          </a:xfrm>
        </p:spPr>
        <p:txBody>
          <a:bodyPr>
            <a:noAutofit/>
          </a:bodyPr>
          <a:lstStyle/>
          <a:p>
            <a:r>
              <a:rPr lang="en-US" sz="2000" dirty="0" smtClean="0">
                <a:ea typeface="Avenir Next" charset="0"/>
              </a:rPr>
              <a:t>Allow </a:t>
            </a:r>
            <a:r>
              <a:rPr lang="en-US" sz="2000" dirty="0">
                <a:solidFill>
                  <a:schemeClr val="accent5"/>
                </a:solidFill>
                <a:ea typeface="Avenir Next" charset="0"/>
              </a:rPr>
              <a:t>later instructions to commit </a:t>
            </a:r>
            <a:r>
              <a:rPr lang="en-US" sz="2000" dirty="0">
                <a:ea typeface="Avenir Next" charset="0"/>
              </a:rPr>
              <a:t>before </a:t>
            </a:r>
            <a:r>
              <a:rPr lang="en-US" sz="2000" dirty="0">
                <a:solidFill>
                  <a:schemeClr val="accent5"/>
                </a:solidFill>
                <a:ea typeface="Avenir Next" charset="0"/>
              </a:rPr>
              <a:t>specific earlier instructions</a:t>
            </a:r>
          </a:p>
          <a:p>
            <a:r>
              <a:rPr lang="en-US" sz="2000" dirty="0" smtClean="0">
                <a:solidFill>
                  <a:schemeClr val="accent5"/>
                </a:solidFill>
                <a:ea typeface="Avenir Next" charset="0"/>
              </a:rPr>
              <a:t>“Specific Instructions”  </a:t>
            </a:r>
            <a:r>
              <a:rPr lang="en-US" sz="2000" dirty="0" smtClean="0">
                <a:solidFill>
                  <a:schemeClr val="tx1"/>
                </a:solidFill>
                <a:ea typeface="Avenir Next" charset="0"/>
              </a:rPr>
              <a:t>=</a:t>
            </a:r>
            <a:r>
              <a:rPr lang="en-US" sz="2000" dirty="0" smtClean="0">
                <a:solidFill>
                  <a:schemeClr val="accent3"/>
                </a:solidFill>
                <a:ea typeface="Avenir Next" charset="0"/>
              </a:rPr>
              <a:t> Terminal Loads </a:t>
            </a:r>
            <a:r>
              <a:rPr lang="en-US" sz="2000" dirty="0" smtClean="0">
                <a:solidFill>
                  <a:schemeClr val="accent5"/>
                </a:solidFill>
                <a:ea typeface="Avenir Next" charset="0"/>
              </a:rPr>
              <a:t>which reached the head of ROB </a:t>
            </a:r>
            <a:endParaRPr lang="en-US" sz="2000" dirty="0">
              <a:solidFill>
                <a:schemeClr val="accent5"/>
              </a:solidFill>
              <a:ea typeface="Avenir Next" charset="0"/>
            </a:endParaRPr>
          </a:p>
          <a:p>
            <a:pPr lvl="1"/>
            <a:r>
              <a:rPr lang="en-US" sz="2000" dirty="0" smtClean="0">
                <a:solidFill>
                  <a:schemeClr val="accent3"/>
                </a:solidFill>
                <a:ea typeface="Avenir Next" charset="0"/>
              </a:rPr>
              <a:t>Terminal loads</a:t>
            </a:r>
            <a:r>
              <a:rPr lang="en-US" sz="2000" dirty="0" smtClean="0">
                <a:solidFill>
                  <a:schemeClr val="tx1"/>
                </a:solidFill>
                <a:ea typeface="Avenir Next" charset="0"/>
              </a:rPr>
              <a:t>: loads where fetched value is only used for </a:t>
            </a:r>
            <a:r>
              <a:rPr lang="en-US" sz="2000" dirty="0" smtClean="0">
                <a:solidFill>
                  <a:schemeClr val="accent3"/>
                </a:solidFill>
                <a:latin typeface="Consolas" panose="020B0609020204030204" pitchFamily="49" charset="0"/>
                <a:ea typeface="Avenir Next" charset="0"/>
              </a:rPr>
              <a:t>PRODUCE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</a:rPr>
              <a:t>Compiler identifies &amp; marks terminal loads (</a:t>
            </a:r>
            <a:r>
              <a:rPr lang="en-US" sz="1800" dirty="0" smtClean="0">
                <a:solidFill>
                  <a:schemeClr val="accent3"/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LOAD_PRODUCE</a:t>
            </a:r>
            <a:r>
              <a:rPr lang="en-US" sz="1800" dirty="0" smtClean="0">
                <a:solidFill>
                  <a:schemeClr val="tx1"/>
                </a:solidFill>
              </a:rPr>
              <a:t> instruction)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Very common </a:t>
            </a:r>
            <a:r>
              <a:rPr lang="en-US" sz="1800" dirty="0" smtClean="0">
                <a:solidFill>
                  <a:schemeClr val="tx1"/>
                </a:solidFill>
              </a:rPr>
              <a:t>in decoupled </a:t>
            </a:r>
            <a:r>
              <a:rPr lang="en-US" sz="1800" dirty="0" err="1" smtClean="0">
                <a:solidFill>
                  <a:schemeClr val="tx1"/>
                </a:solidFill>
              </a:rPr>
              <a:t>archs</a:t>
            </a:r>
            <a:r>
              <a:rPr lang="en-US" sz="1800" dirty="0" smtClean="0">
                <a:solidFill>
                  <a:schemeClr val="tx1"/>
                </a:solidFill>
              </a:rPr>
              <a:t>, but </a:t>
            </a:r>
            <a:r>
              <a:rPr lang="en-US" sz="1800" dirty="0" smtClean="0">
                <a:solidFill>
                  <a:schemeClr val="accent2"/>
                </a:solidFill>
              </a:rPr>
              <a:t>non-existent </a:t>
            </a:r>
            <a:r>
              <a:rPr lang="en-US" sz="1800" dirty="0" smtClean="0">
                <a:solidFill>
                  <a:schemeClr val="tx1"/>
                </a:solidFill>
              </a:rPr>
              <a:t>in ordinary </a:t>
            </a:r>
            <a:r>
              <a:rPr lang="en-US" sz="1800" dirty="0" err="1" smtClean="0">
                <a:solidFill>
                  <a:schemeClr val="tx1"/>
                </a:solidFill>
              </a:rPr>
              <a:t>archs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49359"/>
              </p:ext>
            </p:extLst>
          </p:nvPr>
        </p:nvGraphicFramePr>
        <p:xfrm>
          <a:off x="1162291" y="3058868"/>
          <a:ext cx="2634738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34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b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endParaRPr lang="en-US" sz="15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2674"/>
              </p:ext>
            </p:extLst>
          </p:nvPr>
        </p:nvGraphicFramePr>
        <p:xfrm>
          <a:off x="5312101" y="3058868"/>
          <a:ext cx="273496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b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endParaRPr lang="pt-BR" sz="15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0820" y="5471951"/>
            <a:ext cx="2297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 Code before marking </a:t>
            </a:r>
            <a:b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terminal loads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16099" y="5463712"/>
            <a:ext cx="2100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 Code after marking </a:t>
            </a:r>
            <a:b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terminal loads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6329" y="3989441"/>
            <a:ext cx="634313" cy="543697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6629" y="3794474"/>
            <a:ext cx="25582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500" b="1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de-DE" sz="15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(i=0;i&lt;</a:t>
            </a:r>
            <a:r>
              <a:rPr lang="de-DE" sz="1500" dirty="0" err="1">
                <a:latin typeface="Consolas" charset="0"/>
                <a:ea typeface="Consolas" charset="0"/>
                <a:cs typeface="Consolas" charset="0"/>
              </a:rPr>
              <a:t>N;i</a:t>
            </a:r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{  </a:t>
            </a:r>
          </a:p>
          <a:p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1500" dirty="0" err="1">
                <a:latin typeface="Consolas" charset="0"/>
                <a:ea typeface="Consolas" charset="0"/>
                <a:cs typeface="Consolas" charset="0"/>
              </a:rPr>
              <a:t>idx</a:t>
            </a:r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 = LOAD(&amp;a[i])</a:t>
            </a:r>
          </a:p>
          <a:p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1500" dirty="0" err="1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de-DE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 = LOAD(v&amp;[</a:t>
            </a:r>
            <a:r>
              <a:rPr lang="de-DE" sz="1500" dirty="0" err="1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idx</a:t>
            </a:r>
            <a:r>
              <a:rPr lang="de-DE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])</a:t>
            </a:r>
          </a:p>
          <a:p>
            <a:r>
              <a:rPr lang="de-DE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  PRODUCE(</a:t>
            </a:r>
            <a:r>
              <a:rPr lang="de-DE" sz="1500" dirty="0" err="1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de-DE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de-DE" sz="15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69942" y="3794474"/>
            <a:ext cx="267711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500" dirty="0" err="1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=0;i&lt;</a:t>
            </a:r>
            <a:r>
              <a:rPr lang="pt-BR" sz="1500" dirty="0" err="1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N;i</a:t>
            </a:r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++) </a:t>
            </a:r>
          </a:p>
          <a:p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pt-BR" sz="1500" dirty="0" err="1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idx</a:t>
            </a:r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 = LOAD(&amp;a[</a:t>
            </a:r>
            <a:r>
              <a:rPr lang="pt-BR" sz="1500" dirty="0" err="1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])             </a:t>
            </a:r>
          </a:p>
          <a:p>
            <a:r>
              <a:rPr lang="pt-BR" sz="1500" b="1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pt-BR" sz="15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LOAD_PRODUCE</a:t>
            </a:r>
            <a:r>
              <a:rPr lang="pt-BR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pt-BR" sz="1500" dirty="0" err="1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pt-BR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pt-BR" sz="1500" dirty="0" err="1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idx</a:t>
            </a:r>
            <a:r>
              <a:rPr lang="pt-BR" sz="1500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])</a:t>
            </a:r>
          </a:p>
          <a:p>
            <a:r>
              <a:rPr lang="pt-BR" sz="1500" dirty="0">
                <a:solidFill>
                  <a:schemeClr val="dk1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endParaRPr lang="pt-BR" sz="15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9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 animBg="1"/>
      <p:bldP spid="6" grpId="1" build="allAtOnce"/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45590"/>
            <a:ext cx="8782930" cy="961294"/>
          </a:xfrm>
        </p:spPr>
        <p:txBody>
          <a:bodyPr/>
          <a:lstStyle/>
          <a:p>
            <a:r>
              <a:rPr lang="en-US" sz="3000" dirty="0"/>
              <a:t>Terminal Load Optimization in DeSC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20603" y="587887"/>
            <a:ext cx="8673516" cy="26093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When a </a:t>
            </a:r>
            <a:r>
              <a:rPr lang="en-US" sz="2000" dirty="0" smtClean="0">
                <a:solidFill>
                  <a:schemeClr val="accent3"/>
                </a:solidFill>
              </a:rPr>
              <a:t>terminal load </a:t>
            </a:r>
            <a:r>
              <a:rPr lang="en-US" sz="2000" dirty="0" smtClean="0">
                <a:solidFill>
                  <a:schemeClr val="tx1"/>
                </a:solidFill>
              </a:rPr>
              <a:t>reaches the head of a ROB, it is moved to the </a:t>
            </a:r>
            <a:r>
              <a:rPr lang="en-US" sz="2000" dirty="0" smtClean="0">
                <a:solidFill>
                  <a:schemeClr val="accent3"/>
                </a:solidFill>
              </a:rPr>
              <a:t>terminal load buffer </a:t>
            </a:r>
            <a:r>
              <a:rPr lang="en-US" sz="2000" dirty="0" smtClean="0">
                <a:solidFill>
                  <a:schemeClr val="tx1"/>
                </a:solidFill>
              </a:rPr>
              <a:t>if </a:t>
            </a:r>
            <a:r>
              <a:rPr lang="en-US" sz="2000" dirty="0" smtClean="0">
                <a:solidFill>
                  <a:schemeClr val="accent2"/>
                </a:solidFill>
              </a:rPr>
              <a:t>data is not ready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From </a:t>
            </a:r>
            <a:r>
              <a:rPr lang="en-US" sz="2000" dirty="0">
                <a:solidFill>
                  <a:schemeClr val="accent3"/>
                </a:solidFill>
              </a:rPr>
              <a:t>t</a:t>
            </a:r>
            <a:r>
              <a:rPr lang="en-US" sz="2000" dirty="0" smtClean="0">
                <a:solidFill>
                  <a:schemeClr val="accent3"/>
                </a:solidFill>
              </a:rPr>
              <a:t>erminal load buffer</a:t>
            </a:r>
            <a:r>
              <a:rPr lang="en-US" sz="2000" dirty="0" smtClean="0">
                <a:solidFill>
                  <a:schemeClr val="tx1"/>
                </a:solidFill>
              </a:rPr>
              <a:t>, it is moved to </a:t>
            </a:r>
            <a:r>
              <a:rPr lang="en-US" sz="2000" dirty="0" smtClean="0">
                <a:solidFill>
                  <a:schemeClr val="accent3"/>
                </a:solidFill>
              </a:rPr>
              <a:t>communication queue </a:t>
            </a:r>
            <a:r>
              <a:rPr lang="en-US" sz="2000" dirty="0" smtClean="0">
                <a:solidFill>
                  <a:schemeClr val="tx1"/>
                </a:solidFill>
              </a:rPr>
              <a:t>when data is ready</a:t>
            </a:r>
          </a:p>
          <a:p>
            <a:r>
              <a:rPr lang="en-US" sz="1900" dirty="0" smtClean="0">
                <a:solidFill>
                  <a:schemeClr val="accent1"/>
                </a:solidFill>
              </a:rPr>
              <a:t>Property #1 </a:t>
            </a:r>
            <a:r>
              <a:rPr lang="en-US" sz="1900" dirty="0" smtClean="0">
                <a:solidFill>
                  <a:schemeClr val="tx1"/>
                </a:solidFill>
              </a:rPr>
              <a:t>: Any entry in </a:t>
            </a:r>
            <a:r>
              <a:rPr lang="en-US" sz="1900" dirty="0" smtClean="0">
                <a:solidFill>
                  <a:schemeClr val="accent3"/>
                </a:solidFill>
              </a:rPr>
              <a:t>terminal load buffer </a:t>
            </a:r>
            <a:r>
              <a:rPr lang="en-US" sz="1900" dirty="0" smtClean="0">
                <a:solidFill>
                  <a:schemeClr val="tx1"/>
                </a:solidFill>
              </a:rPr>
              <a:t>is non-speculative</a:t>
            </a:r>
          </a:p>
          <a:p>
            <a:pPr lvl="1"/>
            <a:r>
              <a:rPr lang="en-US" sz="1900" dirty="0" smtClean="0">
                <a:solidFill>
                  <a:schemeClr val="accent3"/>
                </a:solidFill>
              </a:rPr>
              <a:t>Terminal loads </a:t>
            </a:r>
            <a:r>
              <a:rPr lang="en-US" sz="1900" dirty="0" smtClean="0">
                <a:solidFill>
                  <a:schemeClr val="tx1"/>
                </a:solidFill>
              </a:rPr>
              <a:t>are only moved to buffer from the head of the ROB </a:t>
            </a:r>
          </a:p>
          <a:p>
            <a:pPr>
              <a:spcBef>
                <a:spcPts val="600"/>
              </a:spcBef>
            </a:pPr>
            <a:r>
              <a:rPr lang="en-US" sz="1900" dirty="0" smtClean="0">
                <a:solidFill>
                  <a:schemeClr val="accent1"/>
                </a:solidFill>
              </a:rPr>
              <a:t>Property #2 </a:t>
            </a:r>
            <a:r>
              <a:rPr lang="en-US" sz="1900" dirty="0" smtClean="0">
                <a:solidFill>
                  <a:schemeClr val="tx1"/>
                </a:solidFill>
              </a:rPr>
              <a:t>: No entry in </a:t>
            </a:r>
            <a:r>
              <a:rPr lang="en-US" sz="1900" dirty="0" smtClean="0">
                <a:solidFill>
                  <a:schemeClr val="accent3"/>
                </a:solidFill>
              </a:rPr>
              <a:t>terminal load buffer </a:t>
            </a:r>
            <a:r>
              <a:rPr lang="en-US" sz="1900" dirty="0" smtClean="0">
                <a:solidFill>
                  <a:schemeClr val="tx1"/>
                </a:solidFill>
              </a:rPr>
              <a:t>has dependents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No need to update any other ROB entry with its load result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88826"/>
              </p:ext>
            </p:extLst>
          </p:nvPr>
        </p:nvGraphicFramePr>
        <p:xfrm>
          <a:off x="1079926" y="3874762"/>
          <a:ext cx="218972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4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8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73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Reorder Buffer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(ROB)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739339"/>
              </p:ext>
            </p:extLst>
          </p:nvPr>
        </p:nvGraphicFramePr>
        <p:xfrm>
          <a:off x="3717311" y="4127529"/>
          <a:ext cx="145124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09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Terminal Load </a:t>
                      </a:r>
                      <a:br>
                        <a:rPr lang="en-US" sz="14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Buffer (CAM)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…</a:t>
                      </a:r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rgbClr val="000000"/>
                          </a:solidFill>
                          <a:latin typeface="Avenir Next" charset="0"/>
                          <a:cs typeface="Avenir Next" charset="0"/>
                        </a:rPr>
                        <a:t>:</a:t>
                      </a:r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 smtClean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000000"/>
                        </a:solidFill>
                        <a:latin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3482903" y="3888961"/>
            <a:ext cx="2014168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1814" y="5701354"/>
            <a:ext cx="1527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If Data is not Ready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76553" y="5577015"/>
            <a:ext cx="2407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14925" y="3890982"/>
            <a:ext cx="24075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97793" y="4731339"/>
            <a:ext cx="35202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63742" y="4979477"/>
            <a:ext cx="333331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49476" y="5285914"/>
            <a:ext cx="333331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74622" y="5575092"/>
            <a:ext cx="333331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96093" y="5692482"/>
            <a:ext cx="1546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When Data is ready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5347" y="4096036"/>
            <a:ext cx="2371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Communication Queue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74158" y="4505007"/>
            <a:ext cx="2490488" cy="55558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865723" y="4505006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371870" y="4505006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74157" y="4710324"/>
            <a:ext cx="249048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59852" y="448683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ID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35489" y="4748819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DATA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487445" y="3874762"/>
            <a:ext cx="0" cy="66881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491879" y="4731339"/>
            <a:ext cx="2080" cy="85241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93959" y="3877171"/>
            <a:ext cx="0" cy="86174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85625" y="4543579"/>
            <a:ext cx="0" cy="103343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69650" y="4543579"/>
            <a:ext cx="23093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96540" y="4631261"/>
            <a:ext cx="2160952" cy="20878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Long Latency Terminal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Load A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94311" y="4859990"/>
            <a:ext cx="2160952" cy="208782"/>
          </a:xfrm>
          <a:prstGeom prst="rect">
            <a:avLst/>
          </a:prstGeom>
          <a:solidFill>
            <a:srgbClr val="0A9F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Short Latency 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Terminal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Load B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36488" y="4878059"/>
            <a:ext cx="1421301" cy="2152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Terminal Load A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99354" y="3624599"/>
            <a:ext cx="1218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If Data is ready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864904" y="4728500"/>
            <a:ext cx="499741" cy="32208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*B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73129" y="4728499"/>
            <a:ext cx="484166" cy="32001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*A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854354" y="4505007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369222" y="4486683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 flipH="1">
            <a:off x="7046731" y="5448855"/>
            <a:ext cx="246093" cy="2012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6475" y="5411737"/>
            <a:ext cx="1216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Data not ready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7046731" y="5704377"/>
            <a:ext cx="246093" cy="201250"/>
          </a:xfrm>
          <a:prstGeom prst="rect">
            <a:avLst/>
          </a:prstGeom>
          <a:solidFill>
            <a:srgbClr val="0A9F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28894" y="5664073"/>
            <a:ext cx="945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Avenir Next" charset="0"/>
                <a:ea typeface="Avenir Next" charset="0"/>
                <a:cs typeface="Avenir Next" charset="0"/>
              </a:rPr>
              <a:t>Data ready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6" name="Rectangle 45"/>
          <p:cNvSpPr/>
          <p:nvPr/>
        </p:nvSpPr>
        <p:spPr>
          <a:xfrm flipH="1">
            <a:off x="6988228" y="5393413"/>
            <a:ext cx="1376417" cy="57606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7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8.33333E-7 -0.0335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0017 -0.0333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3333 L 0.00017 -0.066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42" grpId="0" animBg="1"/>
      <p:bldP spid="42" grpId="1" animBg="1"/>
      <p:bldP spid="49" grpId="0" animBg="1"/>
      <p:bldP spid="49" grpId="1" animBg="1"/>
      <p:bldP spid="49" grpId="2" animBg="1"/>
      <p:bldP spid="51" grpId="1" animBg="1"/>
      <p:bldP spid="51" grpId="2" animBg="1"/>
      <p:bldP spid="5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45590"/>
            <a:ext cx="8782930" cy="961294"/>
          </a:xfrm>
        </p:spPr>
        <p:txBody>
          <a:bodyPr/>
          <a:lstStyle/>
          <a:p>
            <a:r>
              <a:rPr lang="en-US" sz="3000" dirty="0" smtClean="0"/>
              <a:t>Terminal Load Optimization in DeSC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684401"/>
            <a:ext cx="8817064" cy="17315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Terminal Load Optimization allows </a:t>
            </a:r>
            <a:r>
              <a:rPr lang="en-US" sz="2000" dirty="0">
                <a:solidFill>
                  <a:schemeClr val="accent5"/>
                </a:solidFill>
              </a:rPr>
              <a:t>out-of-order insertion</a:t>
            </a:r>
            <a:r>
              <a:rPr lang="en-US" sz="2000" dirty="0">
                <a:solidFill>
                  <a:srgbClr val="000000"/>
                </a:solidFill>
              </a:rPr>
              <a:t> of data into </a:t>
            </a:r>
            <a:r>
              <a:rPr lang="en-US" sz="2000" dirty="0">
                <a:solidFill>
                  <a:schemeClr val="accent3"/>
                </a:solidFill>
              </a:rPr>
              <a:t>communication queue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support </a:t>
            </a:r>
            <a:r>
              <a:rPr lang="en-US" sz="2000" dirty="0">
                <a:solidFill>
                  <a:schemeClr val="accent5"/>
                </a:solidFill>
              </a:rPr>
              <a:t>out-of-order data consumption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>
                <a:solidFill>
                  <a:schemeClr val="accent5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DeSC</a:t>
            </a:r>
            <a:r>
              <a:rPr lang="en-US" sz="2000" dirty="0" smtClean="0">
                <a:solidFill>
                  <a:schemeClr val="accent5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adds  </a:t>
            </a:r>
            <a:r>
              <a:rPr lang="en-US" sz="2000" dirty="0">
                <a:solidFill>
                  <a:schemeClr val="tx1"/>
                </a:solidFill>
              </a:rPr>
              <a:t>CAM Structure </a:t>
            </a:r>
            <a:r>
              <a:rPr lang="en-US" sz="2000" dirty="0">
                <a:solidFill>
                  <a:schemeClr val="accent3"/>
                </a:solidFill>
              </a:rPr>
              <a:t>communication buffer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3179" y="3478399"/>
            <a:ext cx="3923818" cy="55558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cxnSp>
        <p:nvCxnSpPr>
          <p:cNvPr id="16" name="Straight Connector 15"/>
          <p:cNvCxnSpPr>
            <a:stCxn id="5" idx="3"/>
          </p:cNvCxnSpPr>
          <p:nvPr/>
        </p:nvCxnSpPr>
        <p:spPr>
          <a:xfrm flipV="1">
            <a:off x="4836997" y="3756190"/>
            <a:ext cx="784185" cy="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5" idx="0"/>
          </p:cNvCxnSpPr>
          <p:nvPr/>
        </p:nvCxnSpPr>
        <p:spPr>
          <a:xfrm flipV="1">
            <a:off x="2875088" y="3478399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1904745" y="3478398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3885945" y="3460076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1410892" y="3478398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2408244" y="3460075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3403667" y="3471650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4375941" y="3478398"/>
            <a:ext cx="0" cy="55558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12534"/>
              </p:ext>
            </p:extLst>
          </p:nvPr>
        </p:nvGraphicFramePr>
        <p:xfrm>
          <a:off x="5622150" y="2784530"/>
          <a:ext cx="1502334" cy="1580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1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1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364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ID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Data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68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13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: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68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087317" y="218413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Comm</a:t>
            </a:r>
            <a:r>
              <a:rPr lang="en-US" altLang="ko-KR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Buffer</a:t>
            </a:r>
            <a:endParaRPr lang="en-US" sz="1500" dirty="0">
              <a:solidFill>
                <a:srgbClr val="00000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(32-64 entries </a:t>
            </a:r>
            <a:r>
              <a:rPr lang="en-US" sz="15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CAM</a:t>
            </a: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)</a:t>
            </a:r>
          </a:p>
        </p:txBody>
      </p:sp>
      <p:cxnSp>
        <p:nvCxnSpPr>
          <p:cNvPr id="28" name="Elbow Connector 27"/>
          <p:cNvCxnSpPr/>
          <p:nvPr/>
        </p:nvCxnSpPr>
        <p:spPr>
          <a:xfrm rot="5400000" flipH="1" flipV="1">
            <a:off x="5174012" y="3309027"/>
            <a:ext cx="498147" cy="396193"/>
          </a:xfrm>
          <a:prstGeom prst="bentConnector3">
            <a:avLst>
              <a:gd name="adj1" fmla="val 100376"/>
            </a:avLst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16200000" flipH="1">
            <a:off x="5175103" y="3755016"/>
            <a:ext cx="495708" cy="396454"/>
          </a:xfrm>
          <a:prstGeom prst="bentConnector3">
            <a:avLst>
              <a:gd name="adj1" fmla="val 99663"/>
            </a:avLst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723454" y="287810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Comm</a:t>
            </a:r>
            <a:r>
              <a:rPr lang="en-US" altLang="ko-KR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Queue</a:t>
            </a:r>
            <a:endParaRPr lang="en-US" sz="1500" dirty="0">
              <a:solidFill>
                <a:srgbClr val="00000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2-4KB FIFO)</a:t>
            </a:r>
            <a:endParaRPr lang="en-US" sz="1500" dirty="0">
              <a:solidFill>
                <a:srgbClr val="0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>
            <a:off x="913179" y="3683716"/>
            <a:ext cx="392381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998874" y="346022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ID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74511" y="3722211"/>
            <a:ext cx="582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DATA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51" name="Straight Arrow Connector 250"/>
          <p:cNvCxnSpPr/>
          <p:nvPr/>
        </p:nvCxnSpPr>
        <p:spPr>
          <a:xfrm flipV="1">
            <a:off x="1697555" y="4009370"/>
            <a:ext cx="0" cy="5992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1728035" y="417834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PRODUCE</a:t>
            </a:r>
            <a:endParaRPr lang="en-US" dirty="0">
              <a:solidFill>
                <a:schemeClr val="accent3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60" name="Straight Arrow Connector 159"/>
          <p:cNvCxnSpPr/>
          <p:nvPr/>
        </p:nvCxnSpPr>
        <p:spPr>
          <a:xfrm>
            <a:off x="7124484" y="3730871"/>
            <a:ext cx="11154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81220" y="3336186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CONSUME</a:t>
            </a:r>
            <a:endParaRPr lang="en-US" dirty="0">
              <a:solidFill>
                <a:schemeClr val="accent3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5" name="Content Placeholder 3"/>
          <p:cNvSpPr txBox="1">
            <a:spLocks/>
          </p:cNvSpPr>
          <p:nvPr/>
        </p:nvSpPr>
        <p:spPr>
          <a:xfrm>
            <a:off x="265871" y="5009723"/>
            <a:ext cx="8682955" cy="1078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1500"/>
              </a:spcBef>
              <a:buFont typeface="Wingdings" charset="2"/>
              <a:buChar char="§"/>
              <a:defRPr sz="2800" kern="1200" baseline="0">
                <a:solidFill>
                  <a:srgbClr val="141414"/>
                </a:solidFill>
                <a:latin typeface="Avenir Next Regular" charset="0"/>
                <a:ea typeface="Arial" charset="0"/>
                <a:cs typeface="Avenir Next Regular" charset="0"/>
              </a:defRPr>
            </a:lvl1pPr>
            <a:lvl2pPr marL="864000" indent="-288000" algn="l" defTabSz="457200" rtl="0" eaLnBrk="1" latinLnBrk="0" hangingPunct="1">
              <a:spcBef>
                <a:spcPts val="600"/>
              </a:spcBef>
              <a:spcAft>
                <a:spcPts val="200"/>
              </a:spcAft>
              <a:buFont typeface="Arial"/>
              <a:buChar char="•"/>
              <a:defRPr sz="2400" kern="1200" baseline="0">
                <a:solidFill>
                  <a:srgbClr val="141414"/>
                </a:solidFill>
                <a:latin typeface="Avenir Next Regular"/>
                <a:ea typeface="Arial" charset="0"/>
                <a:cs typeface="Avenir Next Regular"/>
              </a:defRPr>
            </a:lvl2pPr>
            <a:lvl3pPr marL="1188000" indent="-288000" algn="l" defTabSz="457200" rtl="0" eaLnBrk="1" latinLnBrk="0" hangingPunct="1">
              <a:spcBef>
                <a:spcPts val="700"/>
              </a:spcBef>
              <a:buSzPct val="100000"/>
              <a:buFont typeface="Lucida Grande"/>
              <a:buChar char="-"/>
              <a:defRPr sz="2000" kern="1200" baseline="0">
                <a:solidFill>
                  <a:srgbClr val="141414"/>
                </a:solidFill>
                <a:latin typeface="Avenir Next Regular"/>
                <a:ea typeface="Wingdings"/>
                <a:cs typeface="Avenir Next Regular"/>
                <a:sym typeface="Wingdings"/>
              </a:defRPr>
            </a:lvl3pPr>
            <a:lvl4pPr marL="1512000" indent="-288000" algn="l" defTabSz="457200" rtl="0" eaLnBrk="1" latinLnBrk="0" hangingPunct="1">
              <a:spcBef>
                <a:spcPts val="700"/>
              </a:spcBef>
              <a:buFont typeface="Arial"/>
              <a:buChar char="–"/>
              <a:defRPr sz="2000" kern="1200">
                <a:solidFill>
                  <a:srgbClr val="141414"/>
                </a:solidFill>
                <a:latin typeface="Avenir Next Regular"/>
                <a:ea typeface="Arial" charset="0"/>
                <a:cs typeface="Avenir Next Regular"/>
              </a:defRPr>
            </a:lvl4pPr>
            <a:lvl5pPr marL="1836000" indent="-288000" algn="l" defTabSz="457200" rtl="0" eaLnBrk="1" latinLnBrk="0" hangingPunct="1">
              <a:spcBef>
                <a:spcPts val="600"/>
              </a:spcBef>
              <a:buFont typeface="Lucida Grande"/>
              <a:buChar char="-"/>
              <a:defRPr sz="2000" kern="1200">
                <a:solidFill>
                  <a:srgbClr val="141414"/>
                </a:solidFill>
                <a:latin typeface="Avenir Next Regular"/>
                <a:ea typeface="Arial" charset="0"/>
                <a:cs typeface="Avenir Next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Avenir Next" charset="0"/>
                <a:cs typeface="Avenir Next" charset="0"/>
              </a:rPr>
              <a:t>Program order based ID is assigned for each </a:t>
            </a:r>
            <a:r>
              <a:rPr lang="en-US" sz="2000" dirty="0" smtClean="0">
                <a:solidFill>
                  <a:schemeClr val="accent3"/>
                </a:solidFill>
                <a:latin typeface="Consolas" panose="020B0609020204030204" pitchFamily="49" charset="0"/>
                <a:cs typeface="Avenir Next" charset="0"/>
              </a:rPr>
              <a:t>PRODUCE</a:t>
            </a:r>
            <a:r>
              <a:rPr lang="en-US" sz="2000" dirty="0" smtClean="0">
                <a:solidFill>
                  <a:schemeClr val="tx1"/>
                </a:solidFill>
                <a:latin typeface="Avenir Next" charset="0"/>
                <a:cs typeface="Avenir Next" charset="0"/>
              </a:rPr>
              <a:t> &amp; </a:t>
            </a:r>
            <a:r>
              <a:rPr lang="en-US" sz="2000" dirty="0" smtClean="0">
                <a:solidFill>
                  <a:schemeClr val="accent3"/>
                </a:solidFill>
                <a:latin typeface="Consolas" panose="020B0609020204030204" pitchFamily="49" charset="0"/>
                <a:cs typeface="Avenir Next" charset="0"/>
              </a:rPr>
              <a:t>CONSUME </a:t>
            </a:r>
            <a:r>
              <a:rPr lang="en-US" sz="2000" dirty="0" smtClean="0">
                <a:solidFill>
                  <a:schemeClr val="tx1"/>
                </a:solidFill>
                <a:latin typeface="Avenir Next" charset="0"/>
                <a:ea typeface="Avenir Next" charset="0"/>
                <a:cs typeface="Avenir Next" charset="0"/>
              </a:rPr>
              <a:t>so that </a:t>
            </a:r>
            <a:r>
              <a:rPr lang="en-US" sz="2000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CONSUME</a:t>
            </a:r>
            <a:r>
              <a:rPr lang="en-US" sz="2000" dirty="0" smtClean="0">
                <a:solidFill>
                  <a:schemeClr val="tx1"/>
                </a:solidFill>
                <a:latin typeface="Avenir Next" charset="0"/>
                <a:ea typeface="Avenir Next" charset="0"/>
                <a:cs typeface="Avenir Next" charset="0"/>
              </a:rPr>
              <a:t> can find its matching counterpart </a:t>
            </a:r>
            <a:endParaRPr lang="en-US" sz="2000" dirty="0" smtClean="0">
              <a:solidFill>
                <a:schemeClr val="tx1"/>
              </a:solidFill>
              <a:latin typeface="Avenir Next" charset="0"/>
              <a:cs typeface="Avenir Next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7085369" y="3311692"/>
            <a:ext cx="411139" cy="332908"/>
          </a:xfrm>
          <a:prstGeom prst="bentConnector3">
            <a:avLst>
              <a:gd name="adj1" fmla="val -4151"/>
            </a:avLst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5400000" flipH="1" flipV="1">
            <a:off x="7038833" y="3769371"/>
            <a:ext cx="504215" cy="332910"/>
          </a:xfrm>
          <a:prstGeom prst="bentConnector3">
            <a:avLst>
              <a:gd name="adj1" fmla="val -2040"/>
            </a:avLst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65937" y="377688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CONSUME</a:t>
            </a:r>
            <a:endParaRPr lang="en-US" dirty="0">
              <a:solidFill>
                <a:schemeClr val="accent3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9" grpId="0"/>
      <p:bldP spid="32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45590"/>
            <a:ext cx="8782930" cy="961294"/>
          </a:xfrm>
        </p:spPr>
        <p:txBody>
          <a:bodyPr/>
          <a:lstStyle/>
          <a:p>
            <a:r>
              <a:rPr lang="en-US" sz="3000" dirty="0" smtClean="0"/>
              <a:t>Using general purpose OoO core as a SuppD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716649"/>
            <a:ext cx="8980196" cy="120535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Simple </a:t>
            </a:r>
            <a:r>
              <a:rPr lang="en-US" sz="2400" dirty="0" err="1" smtClean="0">
                <a:solidFill>
                  <a:schemeClr val="tx1"/>
                </a:solidFill>
              </a:rPr>
              <a:t>microarch</a:t>
            </a:r>
            <a:r>
              <a:rPr lang="en-US" sz="2400" dirty="0" smtClean="0">
                <a:solidFill>
                  <a:schemeClr val="tx1"/>
                </a:solidFill>
              </a:rPr>
              <a:t> support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35816"/>
              </p:ext>
            </p:extLst>
          </p:nvPr>
        </p:nvGraphicFramePr>
        <p:xfrm>
          <a:off x="416827" y="2312790"/>
          <a:ext cx="2297832" cy="38362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44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18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3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322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139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465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046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9139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Wait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for</a:t>
                      </a:r>
                      <a:b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322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32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2722509" y="424090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11409" y="397288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A1, B1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4" name="Straight Arrow Connector 233"/>
          <p:cNvCxnSpPr/>
          <p:nvPr/>
        </p:nvCxnSpPr>
        <p:spPr>
          <a:xfrm>
            <a:off x="2722509" y="4492155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2715525" y="4247046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A2, B2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>
            <a:off x="2739237" y="5640853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2709849" y="5381984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A3, B3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>
            <a:off x="2739237" y="590125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713965" y="564699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A4, B4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56902"/>
              </p:ext>
            </p:extLst>
          </p:nvPr>
        </p:nvGraphicFramePr>
        <p:xfrm>
          <a:off x="4659458" y="2314612"/>
          <a:ext cx="3505507" cy="3834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0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B2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A3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B3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B3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B4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B4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B5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B5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A6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B6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B6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A7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A7</a:t>
                      </a: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B7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B7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71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 A8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X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8185809" y="329311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64965" y="303405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85809" y="3542836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165565" y="32931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176065" y="399295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55821" y="3743234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B3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8183649" y="424198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163405" y="3992256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A1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8176065" y="448500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155821" y="42352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A2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176065" y="4725783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55821" y="4476058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A3, B4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165361" y="5194655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145117" y="494493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B5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163405" y="5672651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43161" y="5422926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B6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8165361" y="5908559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45117" y="565883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A5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163405" y="6148996"/>
            <a:ext cx="7772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147047" y="5903833"/>
            <a:ext cx="717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A6, B7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54284" y="3904320"/>
            <a:ext cx="594360" cy="556799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3748" y="729876"/>
            <a:ext cx="4494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venir Next" charset="0"/>
                <a:ea typeface="Avenir Next" charset="0"/>
                <a:cs typeface="Avenir Next" charset="0"/>
              </a:rPr>
              <a:t>Better </a:t>
            </a:r>
            <a:r>
              <a:rPr lang="en-US" sz="2400" dirty="0">
                <a:latin typeface="Avenir Next" charset="0"/>
                <a:ea typeface="Avenir Next" charset="0"/>
                <a:cs typeface="Avenir Next" charset="0"/>
              </a:rPr>
              <a:t>data </a:t>
            </a:r>
            <a:r>
              <a:rPr lang="en-US" sz="2400" dirty="0" smtClean="0">
                <a:latin typeface="Avenir Next" charset="0"/>
                <a:ea typeface="Avenir Next" charset="0"/>
                <a:cs typeface="Avenir Next" charset="0"/>
              </a:rPr>
              <a:t>supply throughput </a:t>
            </a:r>
            <a:endParaRPr lang="en-US" sz="24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826" y="1161715"/>
            <a:ext cx="823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DeSC terminal load optimization 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allows</a:t>
            </a:r>
            <a:r>
              <a:rPr lang="en-US" sz="20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instruction to </a:t>
            </a:r>
            <a:r>
              <a:rPr lang="en-US" sz="20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commit earlier than long latency terminal loads 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in specific cases</a:t>
            </a:r>
            <a:b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</a:br>
            <a:endParaRPr lang="en-US" sz="2000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21598" y="941294"/>
            <a:ext cx="4155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>
            <a:off x="2371910" y="4738328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221794" y="3614433"/>
            <a:ext cx="2115326" cy="1878616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17332" y="3635703"/>
            <a:ext cx="2115326" cy="1878613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6005" y="5368582"/>
            <a:ext cx="1443299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Supplier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6172" y="3772431"/>
            <a:ext cx="1702969" cy="96589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Supplier 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168817" y="4738328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23293" y="3772426"/>
            <a:ext cx="1702969" cy="965902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Computation 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26172" y="4973086"/>
            <a:ext cx="1702967" cy="36612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Mem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 Interface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1742" y="3904090"/>
            <a:ext cx="1523357" cy="30685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701353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02112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18874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46699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3462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87498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02519" y="3658920"/>
            <a:ext cx="1759957" cy="26558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Communication Queue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20902" y="5339209"/>
            <a:ext cx="1700831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Computation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65858" y="4136024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PRODUCE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89651" y="4116709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CONSUME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342532" y="4062300"/>
            <a:ext cx="674389" cy="1"/>
          </a:xfrm>
          <a:prstGeom prst="straightConnector1">
            <a:avLst/>
          </a:prstGeom>
          <a:ln w="2794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12137"/>
            <a:ext cx="8782930" cy="961294"/>
          </a:xfrm>
        </p:spPr>
        <p:txBody>
          <a:bodyPr/>
          <a:lstStyle/>
          <a:p>
            <a:r>
              <a:rPr lang="en-US" sz="3000" dirty="0" smtClean="0"/>
              <a:t>DeSC Loss of Decoupling Optimizations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6" name="Content Placeholder 3"/>
          <p:cNvSpPr txBox="1">
            <a:spLocks/>
          </p:cNvSpPr>
          <p:nvPr/>
        </p:nvSpPr>
        <p:spPr bwMode="auto">
          <a:xfrm>
            <a:off x="165896" y="748271"/>
            <a:ext cx="9120187" cy="66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>
              <a:spcBef>
                <a:spcPts val="1500"/>
              </a:spcBef>
              <a:buFont typeface="Wingdings" charset="2"/>
              <a:buChar char="§"/>
            </a:pPr>
            <a:r>
              <a:rPr lang="en-US" altLang="en-US" sz="2000" b="0" dirty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Loss of Decoupling </a:t>
            </a:r>
            <a:r>
              <a:rPr lang="en-US" altLang="en-US" sz="2000" b="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(LOD) </a:t>
            </a:r>
            <a:r>
              <a:rPr lang="en-US" altLang="en-US" sz="2000" b="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: SuppD cannot </a:t>
            </a:r>
            <a:r>
              <a:rPr lang="en-US" altLang="en-US" sz="2000" b="0" dirty="0" err="1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runahead</a:t>
            </a:r>
            <a:r>
              <a:rPr lang="en-US" altLang="en-US" sz="2000" b="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altLang="en-US" sz="2000" b="0" dirty="0" smtClean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 because its data/control is dependent on </a:t>
            </a:r>
            <a:r>
              <a:rPr lang="en-US" altLang="en-US" sz="2000" b="0" dirty="0" err="1" smtClean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CompD</a:t>
            </a:r>
            <a:endParaRPr lang="en-US" altLang="en-US" sz="2000" b="0" dirty="0">
              <a:solidFill>
                <a:srgbClr val="141414"/>
              </a:solidFill>
              <a:latin typeface="Avenir Next" charset="0"/>
              <a:ea typeface="Avenir Next" charset="0"/>
            </a:endParaRPr>
          </a:p>
          <a:p>
            <a:pPr eaLnBrk="1" hangingPunct="1">
              <a:spcBef>
                <a:spcPts val="1500"/>
              </a:spcBef>
              <a:buFont typeface="Wingdings" charset="2"/>
              <a:buChar char="§"/>
            </a:pPr>
            <a:endParaRPr lang="en-US" altLang="en-US" sz="2000" b="0" dirty="0">
              <a:solidFill>
                <a:srgbClr val="141414"/>
              </a:solidFill>
              <a:latin typeface="Avenir Next" charset="0"/>
              <a:ea typeface="Avenir Next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85318"/>
              </p:ext>
            </p:extLst>
          </p:nvPr>
        </p:nvGraphicFramePr>
        <p:xfrm>
          <a:off x="723684" y="1532926"/>
          <a:ext cx="7717626" cy="1798320"/>
        </p:xfrm>
        <a:graphic>
          <a:graphicData uri="http://schemas.openxmlformats.org/drawingml/2006/table">
            <a:tbl>
              <a:tblPr/>
              <a:tblGrid>
                <a:gridCol w="2395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2190"/>
              </a:tblGrid>
              <a:tr h="30041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98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85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venir Next" charset="0"/>
                          <a:ea typeface="Avenir Next" charset="0"/>
                          <a:cs typeface="Avenir Next" charset="0"/>
                        </a:rPr>
                        <a:t>Data Aliasing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venir Next" charset="0"/>
                          <a:ea typeface="Avenir Next" charset="0"/>
                          <a:cs typeface="Avenir Next" charset="0"/>
                        </a:rPr>
                        <a:t>Stall Reason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089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98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85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for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(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=1;i&lt;10;i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++) {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a[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]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= a[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]*x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 v =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a[5]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*y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}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charset="0"/>
                        <a:ea typeface="Avenir Nex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1500"/>
                        </a:spcBef>
                        <a:buFont typeface="Wingdings" charset="2"/>
                        <a:buNone/>
                      </a:pPr>
                      <a:endParaRPr lang="en-US" altLang="en-US" sz="2000" b="0" dirty="0" smtClean="0">
                        <a:solidFill>
                          <a:srgbClr val="141414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3139195" y="4047358"/>
            <a:ext cx="67254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60515" y="4546607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</a:t>
            </a:r>
            <a:r>
              <a:rPr lang="en-US" sz="20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[5]’ </a:t>
            </a:r>
            <a:r>
              <a:rPr lang="en-US" sz="2000" dirty="0" smtClean="0">
                <a:latin typeface="Avenir Next Medium" charset="0"/>
                <a:ea typeface="Avenir Next Medium" charset="0"/>
                <a:cs typeface="Avenir Next Medium" charset="0"/>
              </a:rPr>
              <a:t>=a[5]*x</a:t>
            </a:r>
            <a:endParaRPr lang="en-US" sz="20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7063" y="5642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venir Nex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9769" y="5676100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a[5]’ = a[5] * x</a:t>
            </a:r>
            <a:endParaRPr lang="en-US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8658" y="3906258"/>
            <a:ext cx="202655" cy="30468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a</a:t>
            </a:r>
          </a:p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[5]</a:t>
            </a:r>
            <a:endParaRPr lang="en-US" sz="1000" dirty="0">
              <a:latin typeface="Avenir Next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7315" y="5738219"/>
            <a:ext cx="317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Stall to wait for a[5] ‘= a[5]*x</a:t>
            </a:r>
            <a:endParaRPr lang="en-US" dirty="0">
              <a:solidFill>
                <a:schemeClr val="accent2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3135513" y="4531649"/>
            <a:ext cx="28814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133423" y="3904090"/>
            <a:ext cx="202655" cy="30468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a</a:t>
            </a:r>
          </a:p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[5]’</a:t>
            </a:r>
            <a:endParaRPr lang="en-US" sz="1000" dirty="0">
              <a:latin typeface="Avenir Next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65858" y="2083460"/>
            <a:ext cx="5104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en-US" sz="2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On 5</a:t>
            </a:r>
            <a:r>
              <a:rPr lang="en-US" altLang="en-US" sz="2000" baseline="30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th</a:t>
            </a:r>
            <a:r>
              <a:rPr lang="en-US" altLang="en-US" sz="2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altLang="en-US" sz="2000" dirty="0" smtClean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iteration</a:t>
            </a:r>
            <a:r>
              <a:rPr lang="en-US" altLang="en-US" sz="2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, a[5] is updated in </a:t>
            </a:r>
            <a:r>
              <a:rPr lang="en-US" altLang="en-US" sz="2000" dirty="0" err="1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altLang="en-US" sz="2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 so </a:t>
            </a:r>
            <a:r>
              <a:rPr lang="en-US" altLang="en-US" sz="2000" dirty="0" err="1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SuppD</a:t>
            </a:r>
            <a:r>
              <a:rPr lang="en-US" altLang="en-US" sz="2000" dirty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</a:rPr>
              <a:t> should </a:t>
            </a:r>
            <a:r>
              <a:rPr lang="en-US" alt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stall </a:t>
            </a:r>
            <a:r>
              <a:rPr lang="en-US" altLang="en-US" sz="20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until updated </a:t>
            </a:r>
            <a:r>
              <a:rPr lang="en-US" alt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a[5</a:t>
            </a:r>
            <a:r>
              <a:rPr lang="en-US" altLang="en-US" sz="200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] </a:t>
            </a:r>
            <a:r>
              <a:rPr lang="en-US" altLang="en-US" sz="200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(= a[5] * x) to </a:t>
            </a:r>
            <a:r>
              <a:rPr lang="en-US" alt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be passed from </a:t>
            </a:r>
            <a:r>
              <a:rPr lang="en-US" altLang="en-US" sz="2000" dirty="0" err="1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altLang="en-US" sz="20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70901" y="5630090"/>
            <a:ext cx="136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v</a:t>
            </a:r>
            <a: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 = a’[5] * y</a:t>
            </a:r>
            <a:endParaRPr lang="en-US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2920" y="4178399"/>
            <a:ext cx="1372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venir Next Condensed Medium" charset="0"/>
                <a:ea typeface="Avenir Next Condensed Medium" charset="0"/>
                <a:cs typeface="Avenir Next Condensed Medium" charset="0"/>
              </a:rPr>
              <a:t>a[5]’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1054" y="4177432"/>
            <a:ext cx="1372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venir Next Condensed Medium" charset="0"/>
                <a:ea typeface="Avenir Next Condensed Medium" charset="0"/>
                <a:cs typeface="Avenir Next Condensed Medium" charset="0"/>
              </a:rPr>
              <a:t>a[5</a:t>
            </a:r>
            <a:r>
              <a:rPr lang="en-US" sz="1500" dirty="0" smtClean="0">
                <a:latin typeface="Avenir Next Condensed Medium" charset="0"/>
                <a:ea typeface="Avenir Next Condensed Medium" charset="0"/>
                <a:cs typeface="Avenir Next Condensed Medium" charset="0"/>
              </a:rPr>
              <a:t>]</a:t>
            </a:r>
            <a:endParaRPr lang="en-US" sz="1500" dirty="0">
              <a:latin typeface="Avenir Next Condensed Medium" charset="0"/>
              <a:ea typeface="Avenir Next Condensed Medium" charset="0"/>
              <a:cs typeface="Avenir Next Condensed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28658" y="5998606"/>
            <a:ext cx="4123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</a:t>
            </a:r>
            <a:r>
              <a:rPr lang="en-US" sz="12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Comm. Buffer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is not shown in the diagram for simplicity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6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5" grpId="0"/>
      <p:bldP spid="5" grpId="1"/>
      <p:bldP spid="5" grpId="2"/>
      <p:bldP spid="6" grpId="0" animBg="1"/>
      <p:bldP spid="6" grpId="1" animBg="1"/>
      <p:bldP spid="38" grpId="0"/>
      <p:bldP spid="38" grpId="1"/>
      <p:bldP spid="38" grpId="2"/>
      <p:bldP spid="68" grpId="0" animBg="1"/>
      <p:bldP spid="68" grpId="1" animBg="1"/>
      <p:bldP spid="15" grpId="0"/>
      <p:bldP spid="73" grpId="0"/>
      <p:bldP spid="73" grpId="1"/>
      <p:bldP spid="37" grpId="0"/>
      <p:bldP spid="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16577" y="992480"/>
            <a:ext cx="8351520" cy="2500363"/>
          </a:xfrm>
          <a:prstGeom prst="roundRect">
            <a:avLst/>
          </a:prstGeom>
          <a:noFill/>
          <a:ln w="28575">
            <a:solidFill>
              <a:srgbClr val="4242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2424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2640" y="1485815"/>
            <a:ext cx="8239760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r>
              <a:rPr lang="en-US" sz="22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Limited scratchpad memory </a:t>
            </a:r>
            <a:r>
              <a:rPr lang="en-US" sz="22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size</a:t>
            </a:r>
            <a:endParaRPr lang="en-US" sz="22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 smtClean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0559" y="-73813"/>
            <a:ext cx="9825792" cy="961294"/>
          </a:xfrm>
        </p:spPr>
        <p:txBody>
          <a:bodyPr/>
          <a:lstStyle/>
          <a:p>
            <a:r>
              <a:rPr lang="en-US" sz="32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Accelerator Communication Challenge</a:t>
            </a:r>
            <a:endParaRPr lang="en-US" sz="3200" b="1" dirty="0">
              <a:solidFill>
                <a:srgbClr val="E87511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978722" y="3088640"/>
            <a:ext cx="7860478" cy="2911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1500"/>
              </a:spcBef>
              <a:buFont typeface="Wingdings" charset="2"/>
              <a:buChar char="§"/>
              <a:defRPr sz="2800" kern="1200" baseline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1pPr>
            <a:lvl2pPr marL="864000" indent="-288000" algn="l" defTabSz="457200" rtl="0" eaLnBrk="1" latinLnBrk="0" hangingPunct="1">
              <a:spcBef>
                <a:spcPts val="600"/>
              </a:spcBef>
              <a:spcAft>
                <a:spcPts val="200"/>
              </a:spcAft>
              <a:buFont typeface="Arial"/>
              <a:buChar char="•"/>
              <a:defRPr sz="2400" kern="1200" baseline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2pPr>
            <a:lvl3pPr marL="1188000" indent="-288000" algn="l" defTabSz="457200" rtl="0" eaLnBrk="1" latinLnBrk="0" hangingPunct="1">
              <a:spcBef>
                <a:spcPts val="700"/>
              </a:spcBef>
              <a:buSzPct val="100000"/>
              <a:buFont typeface="Lucida Grande"/>
              <a:buChar char="-"/>
              <a:defRPr sz="2000" kern="1200" baseline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  <a:sym typeface="Wingdings"/>
              </a:defRPr>
            </a:lvl3pPr>
            <a:lvl4pPr marL="1512000" indent="-288000" algn="l" defTabSz="457200" rtl="0" eaLnBrk="1" latinLnBrk="0" hangingPunct="1">
              <a:spcBef>
                <a:spcPts val="700"/>
              </a:spcBef>
              <a:buFont typeface="Arial"/>
              <a:buChar char="–"/>
              <a:defRPr sz="2000" kern="120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4pPr>
            <a:lvl5pPr marL="1836000" indent="-288000" algn="l" defTabSz="457200" rtl="0" eaLnBrk="1" latinLnBrk="0" hangingPunct="1">
              <a:spcBef>
                <a:spcPts val="600"/>
              </a:spcBef>
              <a:buFont typeface="Lucida Grande"/>
              <a:buChar char="-"/>
              <a:defRPr sz="2000" kern="120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1000933" y="2905988"/>
            <a:ext cx="362398" cy="254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3811" y="2839014"/>
            <a:ext cx="7396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Best if data arrives at accelerator before computation needs it</a:t>
            </a:r>
            <a:endParaRPr lang="en-US" sz="2000" dirty="0"/>
          </a:p>
        </p:txBody>
      </p:sp>
      <p:sp>
        <p:nvSpPr>
          <p:cNvPr id="32" name="Right Arrow 31"/>
          <p:cNvSpPr/>
          <p:nvPr/>
        </p:nvSpPr>
        <p:spPr>
          <a:xfrm>
            <a:off x="1000926" y="2043334"/>
            <a:ext cx="362398" cy="254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93804" y="1979949"/>
            <a:ext cx="683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Data should be carefully divided/blocked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14688" y="4081855"/>
            <a:ext cx="9169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Programmers</a:t>
            </a:r>
            <a:r>
              <a:rPr lang="en-US" sz="2200" dirty="0" smtClean="0">
                <a:solidFill>
                  <a:schemeClr val="accent2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  <a:r>
              <a:rPr lang="en-US" sz="2200" dirty="0" smtClean="0">
                <a:latin typeface="Avenir Next" charset="0"/>
                <a:ea typeface="Avenir Next" charset="0"/>
                <a:cs typeface="Avenir Next" charset="0"/>
              </a:rPr>
              <a:t>manage accelerator communication</a:t>
            </a:r>
            <a:endParaRPr lang="en-US" sz="2200" dirty="0" smtClean="0">
              <a:solidFill>
                <a:schemeClr val="accent3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2640" y="2379761"/>
            <a:ext cx="455926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r>
              <a:rPr lang="en-US" sz="22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Little memory latency tolerance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874" y="4575504"/>
            <a:ext cx="879852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21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Difficult</a:t>
            </a:r>
            <a:r>
              <a:rPr lang="en-US" sz="2100" dirty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and </a:t>
            </a:r>
            <a:r>
              <a:rPr lang="en-US" sz="21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error-prone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1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Limited portability </a:t>
            </a: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across varying local memory sizes</a:t>
            </a:r>
            <a:endParaRPr lang="en-US" sz="2100" dirty="0">
              <a:latin typeface="Avenir Next" charset="0"/>
              <a:ea typeface="Avenir Next" charset="0"/>
              <a:cs typeface="Avenir Next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Often </a:t>
            </a:r>
            <a:r>
              <a:rPr lang="en-US" sz="2100" dirty="0">
                <a:latin typeface="Avenir Next" charset="0"/>
                <a:ea typeface="Avenir Next" charset="0"/>
                <a:cs typeface="Avenir Next" charset="0"/>
              </a:rPr>
              <a:t>results in </a:t>
            </a:r>
            <a:r>
              <a:rPr lang="en-US" sz="21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suboptimal performance</a:t>
            </a:r>
            <a:endParaRPr lang="en-US" sz="21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8722" y="755911"/>
            <a:ext cx="161723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venir Next Medium" charset="0"/>
                <a:ea typeface="Avenir Next Medium" charset="0"/>
                <a:cs typeface="Avenir Next Medium" charset="0"/>
              </a:rPr>
              <a:t>Problems</a:t>
            </a:r>
            <a:endParaRPr lang="en-US" sz="26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688" y="1179046"/>
            <a:ext cx="86665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venir Next" charset="0"/>
                <a:ea typeface="Avenir Next" charset="0"/>
                <a:cs typeface="Avenir Next" charset="0"/>
              </a:rPr>
              <a:t>Accelerators require careful </a:t>
            </a:r>
            <a:r>
              <a:rPr lang="en-US" sz="22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communication management</a:t>
            </a:r>
            <a:endParaRPr lang="en-US" sz="2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4815" y="3675496"/>
            <a:ext cx="8351520" cy="2416134"/>
          </a:xfrm>
          <a:prstGeom prst="roundRect">
            <a:avLst/>
          </a:prstGeom>
          <a:noFill/>
          <a:ln w="28575">
            <a:solidFill>
              <a:srgbClr val="4242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2424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6417" y="3529976"/>
            <a:ext cx="2682529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venir Next Medium" charset="0"/>
                <a:ea typeface="Avenir Next Medium" charset="0"/>
                <a:cs typeface="Avenir Next Medium" charset="0"/>
              </a:rPr>
              <a:t>Current Solution</a:t>
            </a:r>
            <a:endParaRPr lang="en-US" sz="26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/>
      <p:bldP spid="32" grpId="0" animBg="1"/>
      <p:bldP spid="47" grpId="0"/>
      <p:bldP spid="15" grpId="0"/>
      <p:bldP spid="17" grpId="0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>
            <a:off x="2371910" y="4738328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221794" y="3614433"/>
            <a:ext cx="2115326" cy="1878616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17332" y="3635703"/>
            <a:ext cx="2115326" cy="1878613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6005" y="5368582"/>
            <a:ext cx="1443299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Supplier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6172" y="3772431"/>
            <a:ext cx="1702969" cy="96589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Supplier 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168817" y="4738328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23293" y="3772426"/>
            <a:ext cx="1702969" cy="965902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Computation 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26172" y="4973086"/>
            <a:ext cx="1702967" cy="36612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Mem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 Interface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701353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02112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18874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46699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3462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87498" y="3904090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02519" y="3658920"/>
            <a:ext cx="1759957" cy="26558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Communication Queue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20902" y="5339209"/>
            <a:ext cx="1700831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Computation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65858" y="4136024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PRODUCE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342532" y="4062300"/>
            <a:ext cx="674389" cy="1"/>
          </a:xfrm>
          <a:prstGeom prst="straightConnector1">
            <a:avLst/>
          </a:prstGeom>
          <a:ln w="2794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12137"/>
            <a:ext cx="8782930" cy="961294"/>
          </a:xfrm>
        </p:spPr>
        <p:txBody>
          <a:bodyPr/>
          <a:lstStyle/>
          <a:p>
            <a:r>
              <a:rPr lang="en-US" sz="3000" dirty="0" smtClean="0"/>
              <a:t>DeSC Loss of Decoupling Optimizations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6" name="Content Placeholder 3"/>
          <p:cNvSpPr txBox="1">
            <a:spLocks/>
          </p:cNvSpPr>
          <p:nvPr/>
        </p:nvSpPr>
        <p:spPr bwMode="auto">
          <a:xfrm>
            <a:off x="30986" y="696949"/>
            <a:ext cx="9397979" cy="66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eaLnBrk="1" hangingPunct="1">
              <a:spcBef>
                <a:spcPts val="1500"/>
              </a:spcBef>
              <a:buFont typeface="Wingdings" charset="2"/>
              <a:buChar char="§"/>
            </a:pPr>
            <a:r>
              <a:rPr lang="en-US" altLang="en-US" sz="2000" b="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Problem</a:t>
            </a:r>
            <a:r>
              <a:rPr lang="en-US" altLang="en-US" sz="2000" b="0" dirty="0" smtClean="0">
                <a:latin typeface="Avenir Next" charset="0"/>
                <a:ea typeface="Avenir Next" charset="0"/>
                <a:cs typeface="Avenir Next" charset="0"/>
              </a:rPr>
              <a:t>: </a:t>
            </a:r>
            <a:r>
              <a:rPr lang="en-US" altLang="en-US" sz="2000" b="0" dirty="0" err="1" smtClean="0">
                <a:latin typeface="Avenir Next" charset="0"/>
                <a:ea typeface="Avenir Next" charset="0"/>
                <a:cs typeface="Avenir Next" charset="0"/>
              </a:rPr>
              <a:t>SuppD</a:t>
            </a:r>
            <a:r>
              <a:rPr lang="en-US" altLang="en-US" sz="2000" b="0" dirty="0" smtClean="0">
                <a:latin typeface="Avenir Next" charset="0"/>
                <a:ea typeface="Avenir Next" charset="0"/>
                <a:cs typeface="Avenir Next" charset="0"/>
              </a:rPr>
              <a:t> stalls only to return the just received data back to </a:t>
            </a:r>
            <a:r>
              <a:rPr lang="en-US" altLang="en-US" sz="2000" b="0" dirty="0" err="1" smtClean="0"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altLang="en-US" sz="2000" b="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endParaRPr lang="en-US" altLang="en-US" sz="2000" b="0" dirty="0">
              <a:solidFill>
                <a:srgbClr val="141414"/>
              </a:solidFill>
              <a:latin typeface="Avenir Next" charset="0"/>
              <a:ea typeface="Avenir Next" charset="0"/>
            </a:endParaRPr>
          </a:p>
          <a:p>
            <a:pPr marL="0" indent="0" eaLnBrk="1" hangingPunct="1">
              <a:spcBef>
                <a:spcPts val="1500"/>
              </a:spcBef>
            </a:pPr>
            <a:endParaRPr lang="en-US" altLang="en-US" sz="2000" b="0" dirty="0">
              <a:solidFill>
                <a:srgbClr val="141414"/>
              </a:solidFill>
              <a:latin typeface="Avenir Next" charset="0"/>
              <a:ea typeface="Avenir Next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/>
          </p:nvPr>
        </p:nvGraphicFramePr>
        <p:xfrm>
          <a:off x="723684" y="1532926"/>
          <a:ext cx="7717626" cy="1870674"/>
        </p:xfrm>
        <a:graphic>
          <a:graphicData uri="http://schemas.openxmlformats.org/drawingml/2006/table">
            <a:tbl>
              <a:tblPr/>
              <a:tblGrid>
                <a:gridCol w="2395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2190"/>
              </a:tblGrid>
              <a:tr h="30041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98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85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venir Next" charset="0"/>
                          <a:ea typeface="Avenir Next" charset="0"/>
                          <a:cs typeface="Avenir Next" charset="0"/>
                        </a:rPr>
                        <a:t>Data Aliasing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venir Next" charset="0"/>
                          <a:ea typeface="Avenir Next" charset="0"/>
                          <a:cs typeface="Avenir Next" charset="0"/>
                        </a:rPr>
                        <a:t>DeSC Solution – Store to Load Forwarding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539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98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85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1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for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(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=1;i&lt;10;i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++) {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a[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]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= a[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]*x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  v =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a[5]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*y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Avenir Next" charset="0"/>
                        </a:rPr>
                        <a:t>}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charset="0"/>
                        <a:ea typeface="Avenir Nex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1500"/>
                        </a:spcBef>
                        <a:buFont typeface="Wingdings" charset="2"/>
                        <a:buNone/>
                      </a:pPr>
                      <a:endParaRPr lang="en-US" altLang="en-US" sz="2000" b="0" dirty="0" smtClean="0">
                        <a:solidFill>
                          <a:srgbClr val="141414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3139195" y="4047358"/>
            <a:ext cx="67254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60515" y="4546607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</a:t>
            </a:r>
            <a:r>
              <a:rPr lang="en-US" sz="20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[5]’ </a:t>
            </a:r>
            <a:r>
              <a:rPr lang="en-US" sz="2000" dirty="0" smtClean="0">
                <a:latin typeface="Avenir Next Medium" charset="0"/>
                <a:ea typeface="Avenir Next Medium" charset="0"/>
                <a:cs typeface="Avenir Next Medium" charset="0"/>
              </a:rPr>
              <a:t>=a[5]*x</a:t>
            </a:r>
            <a:endParaRPr lang="en-US" sz="20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7063" y="5642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venir Nex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9999" y="5649301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a[5]’ = a[5] * x</a:t>
            </a:r>
            <a:endParaRPr lang="en-US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8658" y="3906258"/>
            <a:ext cx="202655" cy="30468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a</a:t>
            </a:r>
          </a:p>
          <a:p>
            <a:pPr algn="ctr"/>
            <a:r>
              <a:rPr lang="en-US" altLang="ko-KR" sz="1000" dirty="0" smtClean="0">
                <a:latin typeface="Avenir Next" charset="0"/>
                <a:ea typeface="Avenir Next" charset="0"/>
              </a:rPr>
              <a:t>[5]</a:t>
            </a:r>
            <a:endParaRPr lang="en-US" sz="1000" dirty="0">
              <a:latin typeface="Avenir Next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3135513" y="4531649"/>
            <a:ext cx="28814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90210" y="1900459"/>
            <a:ext cx="6289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1500"/>
              </a:spcBef>
              <a:buFont typeface="Arial" charset="0"/>
              <a:buChar char="•"/>
            </a:pP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When </a:t>
            </a:r>
            <a:r>
              <a:rPr lang="en-US" altLang="en-US" sz="1600" spc="-50" dirty="0" err="1">
                <a:latin typeface="Avenir Next" charset="0"/>
                <a:ea typeface="Avenir Next" charset="0"/>
                <a:cs typeface="Avenir Next" charset="0"/>
              </a:rPr>
              <a:t>SuppD</a:t>
            </a:r>
            <a:r>
              <a:rPr lang="en-US" altLang="en-US" sz="1600" spc="-50" dirty="0">
                <a:latin typeface="Avenir Next" charset="0"/>
                <a:ea typeface="Avenir Next" charset="0"/>
                <a:cs typeface="Avenir Next" charset="0"/>
              </a:rPr>
              <a:t> needs 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to supply a </a:t>
            </a:r>
            <a:r>
              <a:rPr lang="en-US" altLang="en-US" sz="1600" spc="-5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value that will be </a:t>
            </a:r>
            <a:br>
              <a:rPr lang="en-US" altLang="en-US" sz="1600" spc="-5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en-US" altLang="en-US" sz="1600" spc="-5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computed in </a:t>
            </a:r>
            <a:r>
              <a:rPr lang="en-US" altLang="en-US" sz="1600" spc="-50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,  </a:t>
            </a:r>
            <a:r>
              <a:rPr lang="en-US" altLang="en-US" sz="1600" spc="-50" dirty="0" err="1" smtClean="0">
                <a:latin typeface="Avenir Next" charset="0"/>
                <a:ea typeface="Avenir Next" charset="0"/>
                <a:cs typeface="Avenir Next" charset="0"/>
              </a:rPr>
              <a:t>SuppD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 sends </a:t>
            </a:r>
            <a:r>
              <a:rPr lang="en-US" altLang="en-US" sz="1600" spc="-5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a pointer packet 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(pointing to the </a:t>
            </a:r>
            <a:r>
              <a:rPr lang="en-US" altLang="en-US" sz="1600" spc="-50" dirty="0" err="1" smtClean="0">
                <a:latin typeface="Avenir Next" charset="0"/>
                <a:ea typeface="Avenir Next" charset="0"/>
                <a:cs typeface="Avenir Next" charset="0"/>
              </a:rPr>
              <a:t>CompD’s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 temp buffer) instead </a:t>
            </a:r>
            <a:r>
              <a:rPr lang="en-US" altLang="en-US" sz="1600" spc="-50" dirty="0">
                <a:latin typeface="Avenir Next" charset="0"/>
                <a:ea typeface="Avenir Next" charset="0"/>
                <a:cs typeface="Avenir Next" charset="0"/>
              </a:rPr>
              <a:t>of </a:t>
            </a:r>
            <a:r>
              <a:rPr lang="en-US" altLang="en-US" sz="1600" spc="-5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stalling</a:t>
            </a:r>
            <a:r>
              <a:rPr lang="en-US" altLang="en-US" sz="1600" spc="-50" dirty="0" smtClean="0">
                <a:latin typeface="Avenir Next" charset="0"/>
                <a:ea typeface="Avenir Next" charset="0"/>
                <a:cs typeface="Avenir Next" charset="0"/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611244" y="2736599"/>
            <a:ext cx="5656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1500"/>
              </a:spcBef>
              <a:buFont typeface="Arial" charset="0"/>
              <a:buChar char="•"/>
            </a:pPr>
            <a:r>
              <a:rPr lang="en-US" altLang="en-US" sz="1600" dirty="0" smtClean="0">
                <a:latin typeface="Avenir Next" charset="0"/>
                <a:ea typeface="Avenir Next" charset="0"/>
                <a:cs typeface="Avenir Next" charset="0"/>
              </a:rPr>
              <a:t>When consuming </a:t>
            </a:r>
            <a:r>
              <a:rPr lang="en-US" altLang="en-US" sz="16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a pointer packet</a:t>
            </a:r>
            <a:r>
              <a:rPr lang="en-US" altLang="en-US" sz="1600" dirty="0" smtClean="0">
                <a:latin typeface="Avenir Next" charset="0"/>
                <a:ea typeface="Avenir Next" charset="0"/>
                <a:cs typeface="Avenir Next" charset="0"/>
              </a:rPr>
              <a:t>, </a:t>
            </a:r>
            <a:r>
              <a:rPr lang="en-US" altLang="en-US" sz="1600" dirty="0" err="1" smtClean="0"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altLang="en-US" sz="1600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altLang="en-US" sz="1600" dirty="0">
                <a:latin typeface="Avenir Next" charset="0"/>
                <a:ea typeface="Avenir Next" charset="0"/>
                <a:cs typeface="Avenir Next" charset="0"/>
              </a:rPr>
              <a:t>will </a:t>
            </a:r>
            <a:r>
              <a:rPr lang="en-US" altLang="en-US" sz="16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re-use data </a:t>
            </a:r>
            <a:r>
              <a:rPr lang="en-US" altLang="en-US" sz="1600" dirty="0">
                <a:latin typeface="Avenir Next" charset="0"/>
                <a:ea typeface="Avenir Next" charset="0"/>
                <a:cs typeface="Avenir Next" charset="0"/>
              </a:rPr>
              <a:t>from its own </a:t>
            </a:r>
            <a:r>
              <a:rPr lang="en-US" altLang="en-US" sz="1600" dirty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temporary </a:t>
            </a:r>
            <a:r>
              <a:rPr lang="en-US" altLang="en-US" sz="16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buffer</a:t>
            </a:r>
            <a:endParaRPr lang="en-US" altLang="en-US" sz="1600" dirty="0">
              <a:solidFill>
                <a:schemeClr val="accent3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44495" y="4431240"/>
            <a:ext cx="2872426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300" dirty="0" err="1" smtClean="0">
                <a:latin typeface="Avenir Next Medium" charset="0"/>
                <a:ea typeface="Avenir Next Medium" charset="0"/>
                <a:cs typeface="Avenir Next Medium" charset="0"/>
              </a:rPr>
              <a:t>SuppD</a:t>
            </a:r>
            <a:r>
              <a:rPr lang="en-US" sz="1300" dirty="0" smtClean="0">
                <a:latin typeface="Avenir Next Medium" charset="0"/>
                <a:ea typeface="Avenir Next Medium" charset="0"/>
                <a:cs typeface="Avenir Next Medium" charset="0"/>
              </a:rPr>
              <a:t> inserts </a:t>
            </a:r>
            <a:r>
              <a:rPr lang="en-US" sz="13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 pointer packet </a:t>
            </a:r>
            <a:r>
              <a:rPr lang="en-US" sz="1300" dirty="0" smtClean="0">
                <a:latin typeface="Avenir Next Medium" charset="0"/>
                <a:ea typeface="Avenir Next Medium" charset="0"/>
                <a:cs typeface="Avenir Next Medium" charset="0"/>
              </a:rPr>
              <a:t>(pointing </a:t>
            </a:r>
            <a:r>
              <a:rPr lang="en-US" sz="1300" dirty="0" err="1" smtClean="0">
                <a:latin typeface="Avenir Next Medium" charset="0"/>
                <a:ea typeface="Avenir Next Medium" charset="0"/>
                <a:cs typeface="Avenir Next Medium" charset="0"/>
              </a:rPr>
              <a:t>CompD’s</a:t>
            </a:r>
            <a:r>
              <a:rPr lang="en-US" sz="1300" dirty="0" smtClean="0">
                <a:latin typeface="Avenir Next Medium" charset="0"/>
                <a:ea typeface="Avenir Next Medium" charset="0"/>
                <a:cs typeface="Avenir Next Medium" charset="0"/>
              </a:rPr>
              <a:t> temp buffer)</a:t>
            </a:r>
            <a:endParaRPr lang="en-US" sz="1300" dirty="0">
              <a:latin typeface="Avenir Next Medium" charset="0"/>
              <a:ea typeface="Avenir Next Medium" charset="0"/>
              <a:cs typeface="Avenir Next Medium" charset="0"/>
            </a:endParaRPr>
          </a:p>
          <a:p>
            <a:pPr algn="ctr"/>
            <a:r>
              <a:rPr lang="en-US" sz="1300" dirty="0" smtClean="0">
                <a:latin typeface="Avenir Next Medium" charset="0"/>
                <a:ea typeface="Avenir Next Medium" charset="0"/>
                <a:cs typeface="Avenir Next Medium" charset="0"/>
              </a:rPr>
              <a:t>to the </a:t>
            </a:r>
            <a:r>
              <a:rPr lang="en-US" sz="13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communication queue</a:t>
            </a:r>
            <a:endParaRPr lang="en-US" sz="1300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90542" y="3907148"/>
            <a:ext cx="224533" cy="30468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altLang="ko-KR" sz="1000" dirty="0" err="1" smtClean="0">
                <a:solidFill>
                  <a:schemeClr val="bg1"/>
                </a:solidFill>
                <a:latin typeface="Avenir Next" charset="0"/>
                <a:ea typeface="Avenir Next" charset="0"/>
              </a:rPr>
              <a:t>Ptr</a:t>
            </a:r>
            <a:endParaRPr lang="en-US" sz="1000" dirty="0">
              <a:solidFill>
                <a:schemeClr val="bg1"/>
              </a:solidFill>
              <a:latin typeface="Avenir Next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27088" y="5002358"/>
            <a:ext cx="1703078" cy="345032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1742" y="3904090"/>
            <a:ext cx="1523357" cy="30685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751208" y="4738328"/>
            <a:ext cx="0" cy="263861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60493" y="500218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a[5]’</a:t>
            </a:r>
            <a:endParaRPr lang="en-US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6971402" y="4729609"/>
            <a:ext cx="0" cy="263861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70901" y="5630090"/>
            <a:ext cx="136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v</a:t>
            </a:r>
            <a:r>
              <a:rPr lang="en-US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 = a’[5] * y</a:t>
            </a:r>
            <a:endParaRPr lang="en-US" dirty="0">
              <a:solidFill>
                <a:schemeClr val="accent3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22" name="Elbow Connector 21"/>
          <p:cNvCxnSpPr/>
          <p:nvPr/>
        </p:nvCxnSpPr>
        <p:spPr>
          <a:xfrm>
            <a:off x="5346669" y="4072551"/>
            <a:ext cx="1213824" cy="1122542"/>
          </a:xfrm>
          <a:prstGeom prst="bentConnector3">
            <a:avLst>
              <a:gd name="adj1" fmla="val 25022"/>
            </a:avLst>
          </a:prstGeom>
          <a:ln w="38100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89651" y="4116709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CONSUME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19395" y="4172851"/>
            <a:ext cx="1372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venir Next Condensed Medium" charset="0"/>
                <a:ea typeface="Avenir Next Condensed Medium" charset="0"/>
                <a:cs typeface="Avenir Next Condensed Medium" charset="0"/>
              </a:rPr>
              <a:t>a[5</a:t>
            </a:r>
            <a:r>
              <a:rPr lang="en-US" sz="1500" dirty="0" smtClean="0">
                <a:latin typeface="Avenir Next Condensed Medium" charset="0"/>
                <a:ea typeface="Avenir Next Condensed Medium" charset="0"/>
                <a:cs typeface="Avenir Next Condensed Medium" charset="0"/>
              </a:rPr>
              <a:t>]</a:t>
            </a:r>
            <a:endParaRPr lang="en-US" sz="1500" dirty="0">
              <a:latin typeface="Avenir Next Condensed Medium" charset="0"/>
              <a:ea typeface="Avenir Next Condensed Medium" charset="0"/>
              <a:cs typeface="Avenir Next Condensed Medium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15181" y="4178348"/>
            <a:ext cx="414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chemeClr val="accent5"/>
                </a:solidFill>
                <a:latin typeface="Avenir Next Condensed Medium" charset="0"/>
                <a:ea typeface="Avenir Next Condensed Medium" charset="0"/>
                <a:cs typeface="Avenir Next Condensed Medium" charset="0"/>
              </a:rPr>
              <a:t>Ptr</a:t>
            </a:r>
            <a:endParaRPr lang="en-US" sz="1500" dirty="0">
              <a:solidFill>
                <a:schemeClr val="accent5"/>
              </a:solidFill>
              <a:latin typeface="Avenir Next Condensed Medium" charset="0"/>
              <a:ea typeface="Avenir Next Condensed Medium" charset="0"/>
              <a:cs typeface="Avenir Next Condensed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8658" y="5998606"/>
            <a:ext cx="4123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</a:t>
            </a:r>
            <a:r>
              <a:rPr lang="en-US" sz="12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Comm. Buffer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is not shown in the diagram for simplicity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303339" y="1098364"/>
            <a:ext cx="359896" cy="286071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3235" y="1071238"/>
            <a:ext cx="9038083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Allow </a:t>
            </a:r>
            <a:r>
              <a:rPr lang="en-US" sz="1900" dirty="0" err="1" smtClean="0"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 to </a:t>
            </a:r>
            <a:r>
              <a:rPr lang="en-US" sz="19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hold recently computed values 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for a while and </a:t>
            </a:r>
            <a:r>
              <a:rPr lang="en-US" sz="19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reuse them</a:t>
            </a:r>
            <a:endParaRPr lang="en-US" sz="1900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10" name="Straight Arrow Connector 9"/>
          <p:cNvCxnSpPr>
            <a:endCxn id="40" idx="3"/>
          </p:cNvCxnSpPr>
          <p:nvPr/>
        </p:nvCxnSpPr>
        <p:spPr>
          <a:xfrm flipH="1">
            <a:off x="7730166" y="4946717"/>
            <a:ext cx="372112" cy="2281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71585" y="4633822"/>
            <a:ext cx="1109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Temporary </a:t>
            </a:r>
            <a:b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buffer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1.85185E-6 L 0.0243 1.85185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2725 -3.7037E-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8751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5" grpId="0"/>
      <p:bldP spid="5" grpId="1"/>
      <p:bldP spid="6" grpId="0" animBg="1"/>
      <p:bldP spid="6" grpId="1" animBg="1"/>
      <p:bldP spid="34" grpId="0"/>
      <p:bldP spid="36" grpId="0"/>
      <p:bldP spid="37" grpId="0" animBg="1"/>
      <p:bldP spid="37" grpId="1" animBg="1"/>
      <p:bldP spid="39" grpId="0" animBg="1"/>
      <p:bldP spid="39" grpId="1" animBg="1"/>
      <p:bldP spid="39" grpId="2" animBg="1"/>
      <p:bldP spid="40" grpId="0" animBg="1"/>
      <p:bldP spid="63" grpId="0"/>
      <p:bldP spid="71" grpId="0"/>
      <p:bldP spid="49" grpId="0"/>
      <p:bldP spid="49" grpId="1"/>
      <p:bldP spid="58" grpId="0"/>
      <p:bldP spid="58" grpId="1"/>
      <p:bldP spid="58" grpId="2"/>
      <p:bldP spid="68" grpId="0" animBg="1"/>
      <p:bldP spid="6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609282"/>
          </a:xfrm>
        </p:spPr>
        <p:txBody>
          <a:bodyPr/>
          <a:lstStyle/>
          <a:p>
            <a:r>
              <a:rPr lang="en-US" sz="3000" dirty="0" smtClean="0">
                <a:solidFill>
                  <a:srgbClr val="E87511"/>
                </a:solidFill>
              </a:rPr>
              <a:t>DeSC Performance Improvements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2852" y="567555"/>
            <a:ext cx="9788778" cy="156269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DeSC (</a:t>
            </a:r>
            <a:r>
              <a:rPr lang="en-US" sz="1800" dirty="0" smtClean="0">
                <a:solidFill>
                  <a:schemeClr val="accent3"/>
                </a:solidFill>
              </a:rPr>
              <a:t>OoO SuppD + OoO CompD</a:t>
            </a:r>
            <a:r>
              <a:rPr lang="en-US" sz="1800" dirty="0" smtClean="0">
                <a:solidFill>
                  <a:schemeClr val="tx1"/>
                </a:solidFill>
              </a:rPr>
              <a:t>) offers </a:t>
            </a:r>
            <a:r>
              <a:rPr lang="en-US" sz="1800" dirty="0" smtClean="0">
                <a:solidFill>
                  <a:schemeClr val="accent1"/>
                </a:solidFill>
              </a:rPr>
              <a:t>2.04x average speedup over single core</a:t>
            </a:r>
            <a:endParaRPr lang="en-US" sz="18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Overall speedup on par with</a:t>
            </a:r>
            <a:r>
              <a:rPr lang="en-US" sz="1600" dirty="0" smtClean="0">
                <a:solidFill>
                  <a:schemeClr val="accent3"/>
                </a:solidFill>
              </a:rPr>
              <a:t> perfect L1 cache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Higher speedup on memory-bound workloads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Terminal Load &amp; LOD Optimizations </a:t>
            </a:r>
            <a:r>
              <a:rPr lang="en-US" sz="1600" dirty="0" smtClean="0">
                <a:solidFill>
                  <a:schemeClr val="tx1"/>
                </a:solidFill>
              </a:rPr>
              <a:t>are key to the speedup</a:t>
            </a: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53360" y="11331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venir Nex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9911" y="5965319"/>
            <a:ext cx="5222529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*Mem-bound workloads use </a:t>
            </a:r>
            <a:r>
              <a:rPr lang="en-US" sz="14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scaled axis on the right</a:t>
            </a:r>
            <a:endParaRPr lang="en-US" sz="1400" dirty="0">
              <a:solidFill>
                <a:schemeClr val="accent3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" t="16911" r="2059" b="10735"/>
          <a:stretch/>
        </p:blipFill>
        <p:spPr>
          <a:xfrm>
            <a:off x="443753" y="3951214"/>
            <a:ext cx="8471647" cy="2205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18723" r="4117" b="15100"/>
          <a:stretch/>
        </p:blipFill>
        <p:spPr>
          <a:xfrm>
            <a:off x="457199" y="1923349"/>
            <a:ext cx="8269941" cy="201706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58653" y="3940409"/>
            <a:ext cx="5036792" cy="230060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609282"/>
          </a:xfrm>
        </p:spPr>
        <p:txBody>
          <a:bodyPr/>
          <a:lstStyle/>
          <a:p>
            <a:r>
              <a:rPr lang="en-US" sz="3000" dirty="0" smtClean="0">
                <a:solidFill>
                  <a:srgbClr val="E87511"/>
                </a:solidFill>
              </a:rPr>
              <a:t>DeSC Performance Improvements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07576" y="709853"/>
            <a:ext cx="8821271" cy="22574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DeSC (</a:t>
            </a:r>
            <a:r>
              <a:rPr lang="en-US" sz="2000" dirty="0" err="1">
                <a:solidFill>
                  <a:schemeClr val="accent3"/>
                </a:solidFill>
              </a:rPr>
              <a:t>OoO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err="1">
                <a:solidFill>
                  <a:schemeClr val="accent3"/>
                </a:solidFill>
              </a:rPr>
              <a:t>SuppD</a:t>
            </a:r>
            <a:r>
              <a:rPr lang="en-US" sz="2000" dirty="0">
                <a:solidFill>
                  <a:schemeClr val="accent3"/>
                </a:solidFill>
              </a:rPr>
              <a:t> + Accelerator </a:t>
            </a:r>
            <a:r>
              <a:rPr lang="en-US" sz="2000" dirty="0" err="1">
                <a:solidFill>
                  <a:schemeClr val="accent3"/>
                </a:solidFill>
              </a:rPr>
              <a:t>CompD</a:t>
            </a:r>
            <a:r>
              <a:rPr lang="en-US" sz="2000" dirty="0"/>
              <a:t>) offers </a:t>
            </a:r>
            <a:r>
              <a:rPr lang="en-US" sz="2000" dirty="0">
                <a:solidFill>
                  <a:srgbClr val="0BAC0C"/>
                </a:solidFill>
              </a:rPr>
              <a:t>1.56x speedup </a:t>
            </a:r>
            <a:r>
              <a:rPr lang="en-US" sz="2000" dirty="0"/>
              <a:t>over accelerators with </a:t>
            </a:r>
            <a:r>
              <a:rPr lang="en-US" sz="2000" dirty="0" smtClean="0"/>
              <a:t>their </a:t>
            </a:r>
            <a:r>
              <a:rPr lang="en-US" sz="2000" dirty="0"/>
              <a:t>own </a:t>
            </a:r>
            <a:r>
              <a:rPr lang="en-US" sz="2000" dirty="0" smtClean="0"/>
              <a:t>memory hierarchy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DeSC provides </a:t>
            </a:r>
            <a:r>
              <a:rPr lang="en-US" sz="2000" dirty="0" smtClean="0">
                <a:solidFill>
                  <a:schemeClr val="accent1"/>
                </a:solidFill>
              </a:rPr>
              <a:t>better latency hiding ability </a:t>
            </a:r>
            <a:r>
              <a:rPr lang="en-US" sz="2000" dirty="0" smtClean="0">
                <a:solidFill>
                  <a:schemeClr val="tx1"/>
                </a:solidFill>
              </a:rPr>
              <a:t>than accelerators with its own memory hierarchy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3360" y="11331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venir Nex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3313" y="5708750"/>
            <a:ext cx="6142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Please </a:t>
            </a:r>
            <a:r>
              <a:rPr lang="en-US" sz="2000" b="1" smtClean="0">
                <a:latin typeface="Avenir Next Demi Bold" charset="0"/>
                <a:ea typeface="Avenir Next Demi Bold" charset="0"/>
                <a:cs typeface="Avenir Next Demi Bold" charset="0"/>
              </a:rPr>
              <a:t>check the paper for more evaluation results</a:t>
            </a:r>
            <a:endParaRPr lang="en-US" sz="20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890"/>
            <a:ext cx="914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0" dirty="0" smtClean="0">
                <a:solidFill>
                  <a:srgbClr val="E87511"/>
                </a:solidFill>
              </a:rPr>
              <a:t>Conclusions</a:t>
            </a:r>
            <a:endParaRPr lang="en-US" sz="3000" b="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7976" y="857805"/>
            <a:ext cx="9224920" cy="443976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cs typeface="Avenir Next" charset="0"/>
              </a:rPr>
              <a:t>DeSC </a:t>
            </a:r>
            <a:r>
              <a:rPr lang="en-US" sz="2200" dirty="0" smtClean="0">
                <a:cs typeface="Avenir Next" charset="0"/>
              </a:rPr>
              <a:t>is a </a:t>
            </a:r>
            <a:r>
              <a:rPr lang="en-US" sz="2200" dirty="0">
                <a:solidFill>
                  <a:schemeClr val="accent3"/>
                </a:solidFill>
                <a:cs typeface="Avenir Next" charset="0"/>
              </a:rPr>
              <a:t>HW/SW framework </a:t>
            </a:r>
            <a:r>
              <a:rPr lang="en-US" sz="2200" dirty="0" smtClean="0">
                <a:cs typeface="Avenir Next" charset="0"/>
              </a:rPr>
              <a:t>which </a:t>
            </a:r>
            <a:r>
              <a:rPr lang="en-US" sz="2200" dirty="0" smtClean="0">
                <a:solidFill>
                  <a:schemeClr val="accent1"/>
                </a:solidFill>
                <a:cs typeface="Avenir Next" charset="0"/>
              </a:rPr>
              <a:t>automatically manages </a:t>
            </a:r>
            <a:r>
              <a:rPr lang="en-US" sz="2200" dirty="0" smtClean="0">
                <a:cs typeface="Avenir Next" charset="0"/>
              </a:rPr>
              <a:t>and </a:t>
            </a:r>
            <a:r>
              <a:rPr lang="en-US" sz="2200" dirty="0" smtClean="0">
                <a:solidFill>
                  <a:schemeClr val="accent1"/>
                </a:solidFill>
                <a:cs typeface="Avenir Next" charset="0"/>
              </a:rPr>
              <a:t>optimizes</a:t>
            </a:r>
            <a:r>
              <a:rPr lang="en-US" sz="2200" dirty="0" smtClean="0">
                <a:cs typeface="Avenir Next" charset="0"/>
              </a:rPr>
              <a:t> communication through decoupling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Portability </a:t>
            </a:r>
            <a:r>
              <a:rPr lang="en-US" sz="1800" dirty="0" smtClean="0"/>
              <a:t>: Works </a:t>
            </a:r>
            <a:r>
              <a:rPr lang="en-US" sz="1800" dirty="0" smtClean="0">
                <a:solidFill>
                  <a:schemeClr val="tx1"/>
                </a:solidFill>
              </a:rPr>
              <a:t>with any given local storage size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accent1"/>
                </a:solidFill>
                <a:cs typeface="Avenir Next" charset="0"/>
              </a:rPr>
              <a:t>Performance : </a:t>
            </a:r>
            <a:r>
              <a:rPr lang="en-US" sz="1800" dirty="0" smtClean="0">
                <a:solidFill>
                  <a:schemeClr val="tx1"/>
                </a:solidFill>
                <a:cs typeface="Avenir Next" charset="0"/>
              </a:rPr>
              <a:t>Minimizes latency exposed to computation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Specialization</a:t>
            </a:r>
            <a:r>
              <a:rPr lang="en-US" sz="1800" dirty="0" smtClean="0">
                <a:solidFill>
                  <a:schemeClr val="tx1"/>
                </a:solidFill>
              </a:rPr>
              <a:t> : Communication and computation can use different devices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DeSC provides various optimizations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accent3"/>
                </a:solidFill>
              </a:rPr>
              <a:t>T</a:t>
            </a:r>
            <a:r>
              <a:rPr lang="en-US" sz="1800" dirty="0" smtClean="0">
                <a:solidFill>
                  <a:schemeClr val="accent3"/>
                </a:solidFill>
              </a:rPr>
              <a:t>erminal load optimization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/>
              <a:t>Utilizes general purpose </a:t>
            </a:r>
            <a:r>
              <a:rPr lang="en-US" sz="1800" dirty="0" err="1" smtClean="0"/>
              <a:t>OoO</a:t>
            </a:r>
            <a:r>
              <a:rPr lang="en-US" sz="1800" dirty="0" smtClean="0"/>
              <a:t> core as the </a:t>
            </a:r>
            <a:r>
              <a:rPr lang="en-US" sz="1800" dirty="0" smtClean="0">
                <a:solidFill>
                  <a:schemeClr val="accent1"/>
                </a:solidFill>
              </a:rPr>
              <a:t>high-throughput data supplier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accent3"/>
                </a:solidFill>
              </a:rPr>
              <a:t>Loss of decoupling optimization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Allows </a:t>
            </a:r>
            <a:r>
              <a:rPr lang="en-US" sz="1800" dirty="0" smtClean="0">
                <a:solidFill>
                  <a:schemeClr val="accent3"/>
                </a:solidFill>
              </a:rPr>
              <a:t>supplier device </a:t>
            </a:r>
            <a:r>
              <a:rPr lang="en-US" sz="1800" dirty="0" smtClean="0">
                <a:solidFill>
                  <a:schemeClr val="tx1"/>
                </a:solidFill>
              </a:rPr>
              <a:t>to </a:t>
            </a:r>
            <a:r>
              <a:rPr lang="en-US" sz="1800" dirty="0" err="1" smtClean="0">
                <a:solidFill>
                  <a:schemeClr val="tx1"/>
                </a:solidFill>
              </a:rPr>
              <a:t>runahead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without stalling </a:t>
            </a:r>
            <a:r>
              <a:rPr lang="en-US" sz="1800" dirty="0" smtClean="0">
                <a:solidFill>
                  <a:schemeClr val="tx1"/>
                </a:solidFill>
              </a:rPr>
              <a:t>for </a:t>
            </a:r>
            <a:r>
              <a:rPr lang="en-US" sz="1800" dirty="0" smtClean="0">
                <a:solidFill>
                  <a:schemeClr val="accent3"/>
                </a:solidFill>
              </a:rPr>
              <a:t>computation device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0990" y="5082127"/>
            <a:ext cx="69898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DeSC achieves </a:t>
            </a:r>
            <a:r>
              <a:rPr lang="en-US" sz="20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1.5x-2.0x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  speedup for </a:t>
            </a: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different 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cases </a:t>
            </a:r>
            <a:endParaRPr lang="en-US" sz="20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56147" y="5137651"/>
            <a:ext cx="341496" cy="319915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1814" y="5708750"/>
            <a:ext cx="6633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Please check </a:t>
            </a:r>
            <a:r>
              <a:rPr lang="en-US" sz="2000" b="1" smtClean="0">
                <a:latin typeface="Avenir Next Demi Bold" charset="0"/>
                <a:ea typeface="Avenir Next Demi Bold" charset="0"/>
                <a:cs typeface="Avenir Next Demi Bold" charset="0"/>
              </a:rPr>
              <a:t>the paper for </a:t>
            </a:r>
            <a:r>
              <a:rPr lang="en-US" sz="20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more details &amp; explanations</a:t>
            </a:r>
            <a:endParaRPr lang="en-US" sz="20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" y="1484026"/>
            <a:ext cx="8782930" cy="2080378"/>
          </a:xfrm>
        </p:spPr>
        <p:txBody>
          <a:bodyPr/>
          <a:lstStyle/>
          <a:p>
            <a:r>
              <a:rPr lang="en-US" sz="3200" dirty="0" smtClean="0"/>
              <a:t>DeSC</a:t>
            </a:r>
            <a:r>
              <a:rPr lang="en-US" sz="3200" dirty="0"/>
              <a:t>: Decoupled Supply-Compute Communication Management for Heterogeneous Architectures 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408" y="3989662"/>
            <a:ext cx="8071184" cy="186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Tae Jun Ham (Princeton Univ.)</a:t>
            </a:r>
          </a:p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Juan Luis Aragón (Univ. of Murcia)</a:t>
            </a:r>
            <a:b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Margaret </a:t>
            </a:r>
            <a:r>
              <a:rPr lang="en-US" sz="2000" dirty="0" err="1" smtClean="0">
                <a:latin typeface="Avenir Next" charset="0"/>
                <a:ea typeface="Avenir Next" charset="0"/>
                <a:cs typeface="Avenir Next" charset="0"/>
              </a:rPr>
              <a:t>Martonosi</a:t>
            </a:r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 (Princeton Univ.)</a:t>
            </a:r>
          </a:p>
          <a:p>
            <a:pPr algn="ctr">
              <a:lnSpc>
                <a:spcPct val="120000"/>
              </a:lnSpc>
            </a:pPr>
            <a:endParaRPr lang="en-US" dirty="0">
              <a:latin typeface="Avenir Next" charset="0"/>
              <a:ea typeface="Avenir Next" charset="0"/>
              <a:cs typeface="Avenir Next" charset="0"/>
            </a:endParaRPr>
          </a:p>
          <a:p>
            <a:pPr algn="ctr">
              <a:lnSpc>
                <a:spcPct val="120000"/>
              </a:lnSpc>
            </a:pPr>
            <a:r>
              <a:rPr lang="en-US" dirty="0" smtClean="0">
                <a:latin typeface="Avenir Next" charset="0"/>
                <a:ea typeface="Avenir Next" charset="0"/>
                <a:cs typeface="Avenir Next" charset="0"/>
              </a:rPr>
              <a:t>Paper URL </a:t>
            </a: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: </a:t>
            </a:r>
            <a:r>
              <a:rPr lang="en-US" dirty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http://</a:t>
            </a:r>
            <a:r>
              <a:rPr lang="en-US" dirty="0" err="1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mrmgroup.cs.princeton.edu</a:t>
            </a:r>
            <a:r>
              <a:rPr lang="en-US" dirty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/papers/taejun_micro15.pdf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14597"/>
          </a:xfrm>
          <a:prstGeom prst="rect">
            <a:avLst/>
          </a:prstGeom>
          <a:solidFill>
            <a:srgbClr val="2525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0" dirty="0" smtClean="0">
                <a:solidFill>
                  <a:srgbClr val="E87511"/>
                </a:solidFill>
              </a:rPr>
              <a:t>More in Paper</a:t>
            </a:r>
            <a:endParaRPr lang="en-US" sz="3000" b="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7976" y="857805"/>
            <a:ext cx="9224920" cy="443976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  <a:cs typeface="Avenir Next" charset="0"/>
              </a:rPr>
              <a:t>Detailed DeSC hardware implementation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DeSC Compiler Pass implementation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More loss of decoupling optimizations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More details on data aliasing LOD cases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tx1"/>
                </a:solidFill>
                <a:cs typeface="Avenir Next" charset="0"/>
              </a:rPr>
              <a:t>Computation dependent control optimization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Computed address optimization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  <a:cs typeface="Avenir Next" charset="0"/>
              </a:rPr>
              <a:t>Evaluation methodologies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More evaluation results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>
                <a:solidFill>
                  <a:schemeClr val="tx1"/>
                </a:solidFill>
                <a:cs typeface="Avenir Next" charset="0"/>
              </a:rPr>
              <a:t>Only 2 out of 7 graphs are presented here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Detailed comparisons to the related works</a:t>
            </a:r>
          </a:p>
        </p:txBody>
      </p:sp>
    </p:spTree>
    <p:extLst>
      <p:ext uri="{BB962C8B-B14F-4D97-AF65-F5344CB8AC3E}">
        <p14:creationId xmlns:p14="http://schemas.microsoft.com/office/powerpoint/2010/main" val="10399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Backup : DeSC Hardware Diagram</a:t>
            </a:r>
            <a:endParaRPr lang="en-US" sz="28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26</a:t>
            </a:fld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2510655" y="4625350"/>
            <a:ext cx="5731341" cy="420382"/>
          </a:xfrm>
          <a:prstGeom prst="bentConnector3">
            <a:avLst>
              <a:gd name="adj1" fmla="val -160"/>
            </a:avLst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2962" y="1096662"/>
            <a:ext cx="4266731" cy="4943915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860" y="1301544"/>
            <a:ext cx="3813184" cy="81949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6248" y="2133637"/>
            <a:ext cx="0" cy="569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2783" y="2246554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STORE</a:t>
            </a:r>
          </a:p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ADDR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404106" y="3652616"/>
            <a:ext cx="1" cy="7740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6772" y="4796991"/>
            <a:ext cx="0" cy="428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0378" y="4973508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STORE</a:t>
            </a:r>
            <a:br>
              <a:rPr lang="en-US" sz="1000" dirty="0" smtClean="0">
                <a:latin typeface="Arial" charset="0"/>
                <a:cs typeface="Arial" charset="0"/>
              </a:rPr>
            </a:br>
            <a:endParaRPr lang="en-US" sz="1000" dirty="0" smtClean="0"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1593" y="1096662"/>
            <a:ext cx="3632722" cy="4943915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284" y="5225824"/>
            <a:ext cx="3823765" cy="6635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Cache, Memory Interface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52299"/>
              </p:ext>
            </p:extLst>
          </p:nvPr>
        </p:nvGraphicFramePr>
        <p:xfrm>
          <a:off x="2942822" y="2739573"/>
          <a:ext cx="1397347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5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Comm.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Queue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FIFO Queue)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Tahoma"/>
                        <a:cs typeface="Tahoma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ID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 marL="72000" marR="7200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Data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 marL="72000" marR="72000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Fwd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 marL="72000" marR="72000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471281" y="1301544"/>
            <a:ext cx="3272291" cy="81949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Value Computation</a:t>
            </a:r>
            <a:endParaRPr 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68577" y="2118822"/>
            <a:ext cx="0" cy="3107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2635" y="4641518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LOAD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231730" y="2419165"/>
            <a:ext cx="0" cy="2379956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50899" y="2254385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STORE</a:t>
            </a:r>
          </a:p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VALUE</a:t>
            </a:r>
          </a:p>
        </p:txBody>
      </p:sp>
      <p:cxnSp>
        <p:nvCxnSpPr>
          <p:cNvPr id="21" name="Straight Arrow Connector 20"/>
          <p:cNvCxnSpPr>
            <a:stCxn id="27" idx="0"/>
          </p:cNvCxnSpPr>
          <p:nvPr/>
        </p:nvCxnSpPr>
        <p:spPr>
          <a:xfrm flipV="1">
            <a:off x="6356496" y="2108236"/>
            <a:ext cx="0" cy="622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98157" y="3664643"/>
            <a:ext cx="266914" cy="0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8584" y="3436959"/>
            <a:ext cx="54763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86476" y="3701628"/>
            <a:ext cx="5225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28539" y="2328395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CONSUME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567608" y="4605585"/>
            <a:ext cx="0" cy="20792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596"/>
              </p:ext>
            </p:extLst>
          </p:nvPr>
        </p:nvGraphicFramePr>
        <p:xfrm>
          <a:off x="5665078" y="2731065"/>
          <a:ext cx="1382841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61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Comm</a:t>
                      </a:r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 Buffer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(CAM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>
                        <a:latin typeface="Tahoma"/>
                        <a:cs typeface="Tahoma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ID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Data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Fwd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512285" y="1727635"/>
            <a:ext cx="3823765" cy="0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56091" y="1776655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charset="0"/>
                <a:cs typeface="Arial" charset="0"/>
              </a:rPr>
              <a:t>Register File</a:t>
            </a:r>
            <a:endParaRPr lang="en-US" sz="1200" dirty="0">
              <a:latin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01312" y="2118819"/>
            <a:ext cx="0" cy="641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20795" y="2121036"/>
            <a:ext cx="0" cy="3104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61064" y="2309835"/>
            <a:ext cx="825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PRODUCE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476148" y="1813817"/>
            <a:ext cx="0" cy="294421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866862" y="2121037"/>
            <a:ext cx="0" cy="641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52997" y="2235256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charset="0"/>
                <a:cs typeface="Arial" charset="0"/>
              </a:rPr>
              <a:t>LOAD_</a:t>
            </a:r>
            <a:br>
              <a:rPr lang="en-US" sz="1000" dirty="0" smtClean="0">
                <a:latin typeface="Arial" charset="0"/>
                <a:cs typeface="Arial" charset="0"/>
              </a:rPr>
            </a:br>
            <a:r>
              <a:rPr lang="en-US" sz="1000" dirty="0" smtClean="0">
                <a:latin typeface="Arial" charset="0"/>
                <a:cs typeface="Arial" charset="0"/>
              </a:rPr>
              <a:t>PRODUCE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55711" y="1727636"/>
            <a:ext cx="980335" cy="39340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11412" y="1714979"/>
            <a:ext cx="1087157" cy="430887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Arial" charset="0"/>
                <a:cs typeface="Arial" charset="0"/>
              </a:rPr>
              <a:t>Terminal Load</a:t>
            </a:r>
            <a:br>
              <a:rPr lang="en-US" sz="1100" dirty="0" smtClean="0">
                <a:latin typeface="Arial" charset="0"/>
                <a:cs typeface="Arial" charset="0"/>
              </a:rPr>
            </a:br>
            <a:r>
              <a:rPr lang="en-US" sz="1100" dirty="0" smtClean="0">
                <a:latin typeface="Arial" charset="0"/>
                <a:cs typeface="Arial" charset="0"/>
              </a:rPr>
              <a:t> Buffer</a:t>
            </a:r>
            <a:endParaRPr lang="en-US" sz="1100" dirty="0">
              <a:latin typeface="Arial" charset="0"/>
              <a:cs typeface="Arial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8730"/>
              </p:ext>
            </p:extLst>
          </p:nvPr>
        </p:nvGraphicFramePr>
        <p:xfrm>
          <a:off x="1316217" y="2729682"/>
          <a:ext cx="1454832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49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4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368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Store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 Address Buffer</a:t>
                      </a:r>
                      <a:b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</a:b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(FIFO CAM)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Addr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Awt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Cnt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441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73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441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262128" y="4793184"/>
            <a:ext cx="1721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LOAD_</a:t>
            </a:r>
          </a:p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PRODUCE</a:t>
            </a:r>
            <a:endParaRPr lang="en-US" sz="1000" dirty="0">
              <a:latin typeface="Avenir Nex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2141" y="4771381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 charset="0"/>
                <a:cs typeface="Arial" charset="0"/>
              </a:rPr>
              <a:t>Addr</a:t>
            </a:r>
            <a:endParaRPr lang="en-US" sz="1000" dirty="0">
              <a:latin typeface="Arial" charset="0"/>
              <a:cs typeface="Arial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398157" y="4028710"/>
            <a:ext cx="266914" cy="0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408633" y="4418782"/>
            <a:ext cx="266914" cy="0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40169" y="4418662"/>
            <a:ext cx="115313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24772"/>
              </p:ext>
            </p:extLst>
          </p:nvPr>
        </p:nvGraphicFramePr>
        <p:xfrm>
          <a:off x="7459406" y="2731065"/>
          <a:ext cx="108181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344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Store Value Buffer</a:t>
                      </a:r>
                      <a:b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</a:b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(FIFO Array)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>
                        <a:latin typeface="Tahoma"/>
                        <a:cs typeface="Tahoma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Data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Cnt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>
          <a:xfrm>
            <a:off x="7725991" y="2108236"/>
            <a:ext cx="0" cy="641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214021" y="2419156"/>
            <a:ext cx="50139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8238392" y="2106989"/>
            <a:ext cx="3597" cy="612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168191" y="2337117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Arial" charset="0"/>
                <a:cs typeface="Arial" charset="0"/>
              </a:rPr>
              <a:t>CONSUME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8237473" y="4567719"/>
            <a:ext cx="0" cy="4840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87915" y="859464"/>
            <a:ext cx="2692350" cy="34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500" dirty="0" smtClean="0">
                <a:latin typeface="Arial" charset="0"/>
                <a:cs typeface="Arial" charset="0"/>
              </a:rPr>
              <a:t>Supplier Device (SuppD)</a:t>
            </a: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41148" y="865112"/>
            <a:ext cx="2755464" cy="34624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500" dirty="0" smtClean="0">
                <a:latin typeface="Arial" charset="0"/>
                <a:cs typeface="Arial" charset="0"/>
              </a:rPr>
              <a:t>Computation Device (CompD)</a:t>
            </a: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27236" y="1323670"/>
            <a:ext cx="1906291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latin typeface="Arial" charset="0"/>
                <a:cs typeface="Arial" charset="0"/>
              </a:rPr>
              <a:t>Address Computation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666326" y="4807149"/>
            <a:ext cx="5225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672676" y="5045428"/>
            <a:ext cx="54763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231730" y="2405365"/>
            <a:ext cx="0" cy="3545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463152" y="4725943"/>
            <a:ext cx="105136" cy="162802"/>
          </a:xfrm>
          <a:prstGeom prst="rect">
            <a:avLst/>
          </a:prstGeom>
          <a:solidFill>
            <a:srgbClr val="FFFFFF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298072" y="4698221"/>
            <a:ext cx="275034" cy="233380"/>
            <a:chOff x="4595628" y="2692081"/>
            <a:chExt cx="275034" cy="233380"/>
          </a:xfrm>
        </p:grpSpPr>
        <p:sp>
          <p:nvSpPr>
            <p:cNvPr id="58" name="Oval 57"/>
            <p:cNvSpPr/>
            <p:nvPr/>
          </p:nvSpPr>
          <p:spPr>
            <a:xfrm>
              <a:off x="4707860" y="2719803"/>
              <a:ext cx="162802" cy="162802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95628" y="2692081"/>
              <a:ext cx="189023" cy="233380"/>
            </a:xfrm>
            <a:prstGeom prst="rect">
              <a:avLst/>
            </a:prstGeom>
            <a:solidFill>
              <a:srgbClr val="FFFFFF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charset="0"/>
              </a:endParaRPr>
            </a:p>
          </p:txBody>
        </p:sp>
      </p:grpSp>
      <p:cxnSp>
        <p:nvCxnSpPr>
          <p:cNvPr id="60" name="Straight Connector 59"/>
          <p:cNvCxnSpPr/>
          <p:nvPr/>
        </p:nvCxnSpPr>
        <p:spPr>
          <a:xfrm flipH="1" flipV="1">
            <a:off x="1571266" y="4801510"/>
            <a:ext cx="5683175" cy="56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06904" y="4770195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charset="0"/>
                <a:cs typeface="Arial" charset="0"/>
              </a:rPr>
              <a:t>Value</a:t>
            </a:r>
            <a:endParaRPr lang="en-US" sz="1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0559" y="-73813"/>
            <a:ext cx="9825792" cy="961294"/>
          </a:xfrm>
        </p:spPr>
        <p:txBody>
          <a:bodyPr/>
          <a:lstStyle/>
          <a:p>
            <a:r>
              <a:rPr lang="en-US" sz="32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DeSC Solution</a:t>
            </a:r>
            <a:endParaRPr lang="en-US" sz="3200" b="1" dirty="0">
              <a:solidFill>
                <a:srgbClr val="E87511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978722" y="3088640"/>
            <a:ext cx="7860478" cy="2911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1500"/>
              </a:spcBef>
              <a:buFont typeface="Wingdings" charset="2"/>
              <a:buChar char="§"/>
              <a:defRPr sz="2800" kern="1200" baseline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1pPr>
            <a:lvl2pPr marL="864000" indent="-288000" algn="l" defTabSz="457200" rtl="0" eaLnBrk="1" latinLnBrk="0" hangingPunct="1">
              <a:spcBef>
                <a:spcPts val="600"/>
              </a:spcBef>
              <a:spcAft>
                <a:spcPts val="200"/>
              </a:spcAft>
              <a:buFont typeface="Arial"/>
              <a:buChar char="•"/>
              <a:defRPr sz="2400" kern="1200" baseline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2pPr>
            <a:lvl3pPr marL="1188000" indent="-288000" algn="l" defTabSz="457200" rtl="0" eaLnBrk="1" latinLnBrk="0" hangingPunct="1">
              <a:spcBef>
                <a:spcPts val="700"/>
              </a:spcBef>
              <a:buSzPct val="100000"/>
              <a:buFont typeface="Lucida Grande"/>
              <a:buChar char="-"/>
              <a:defRPr sz="2000" kern="1200" baseline="0">
                <a:solidFill>
                  <a:srgbClr val="141414"/>
                </a:solidFill>
                <a:latin typeface="Avenir Next" charset="0"/>
                <a:ea typeface="Avenir Next" charset="0"/>
                <a:cs typeface="Avenir Next" charset="0"/>
                <a:sym typeface="Wingdings"/>
              </a:defRPr>
            </a:lvl3pPr>
            <a:lvl4pPr marL="1512000" indent="-288000" algn="l" defTabSz="457200" rtl="0" eaLnBrk="1" latinLnBrk="0" hangingPunct="1">
              <a:spcBef>
                <a:spcPts val="700"/>
              </a:spcBef>
              <a:buFont typeface="Arial"/>
              <a:buChar char="–"/>
              <a:defRPr sz="2000" kern="120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4pPr>
            <a:lvl5pPr marL="1836000" indent="-288000" algn="l" defTabSz="457200" rtl="0" eaLnBrk="1" latinLnBrk="0" hangingPunct="1">
              <a:spcBef>
                <a:spcPts val="600"/>
              </a:spcBef>
              <a:buFont typeface="Lucida Grande"/>
              <a:buChar char="-"/>
              <a:defRPr sz="2000" kern="120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268" y="3943560"/>
            <a:ext cx="86316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D</a:t>
            </a:r>
            <a:r>
              <a:rPr lang="en-US" sz="2100" b="1" dirty="0" err="1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E</a:t>
            </a:r>
            <a:r>
              <a:rPr lang="en-US" sz="2100" dirty="0" err="1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coupled</a:t>
            </a:r>
            <a:r>
              <a:rPr lang="en-US" sz="21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  <a:r>
              <a:rPr lang="en-US" sz="2100" b="1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S</a:t>
            </a:r>
            <a:r>
              <a:rPr lang="en-US" sz="21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upply-</a:t>
            </a:r>
            <a:r>
              <a:rPr lang="en-US" sz="2100" b="1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C</a:t>
            </a:r>
            <a:r>
              <a:rPr lang="en-US" sz="21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ompute communication management (DeSC)</a:t>
            </a:r>
            <a:br>
              <a:rPr lang="en-US" sz="21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21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automatically</a:t>
            </a: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21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manages</a:t>
            </a: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 and </a:t>
            </a:r>
            <a:r>
              <a:rPr lang="en-US" sz="21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optimizes</a:t>
            </a:r>
            <a:r>
              <a:rPr lang="en-US" sz="2100" dirty="0" smtClean="0">
                <a:latin typeface="Avenir Next" charset="0"/>
                <a:ea typeface="Avenir Next" charset="0"/>
                <a:cs typeface="Avenir Next" charset="0"/>
              </a:rPr>
              <a:t> accelerator communication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760" y="4667125"/>
            <a:ext cx="86969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Portability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: work with any local memory size</a:t>
            </a:r>
            <a:endParaRPr lang="en-US" sz="19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Performance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:</a:t>
            </a:r>
            <a:r>
              <a:rPr lang="en-US" sz="19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900" dirty="0">
                <a:latin typeface="Avenir Next" charset="0"/>
                <a:ea typeface="Avenir Next" charset="0"/>
                <a:cs typeface="Avenir Next" charset="0"/>
              </a:rPr>
              <a:t>m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inimize the effect of memory latency by communicating data to local memory as early as possible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Avenir Next" charset="0"/>
                <a:ea typeface="Avenir Next" charset="0"/>
                <a:cs typeface="Avenir Next" charset="0"/>
              </a:rPr>
              <a:t>Specialization</a:t>
            </a:r>
            <a:r>
              <a:rPr lang="en-US" sz="1900" dirty="0" smtClean="0">
                <a:latin typeface="Avenir Next" charset="0"/>
                <a:ea typeface="Avenir Next" charset="0"/>
                <a:cs typeface="Avenir Next" charset="0"/>
              </a:rPr>
              <a:t>: different HW could be used for comm. and comp.</a:t>
            </a:r>
            <a:endParaRPr lang="en-US" sz="19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6577" y="3675496"/>
            <a:ext cx="8351520" cy="2416134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2424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6417" y="3533264"/>
            <a:ext cx="213231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Our Solution</a:t>
            </a:r>
            <a:endParaRPr lang="en-US" sz="2600" dirty="0">
              <a:solidFill>
                <a:schemeClr val="accent5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2640" y="1485815"/>
            <a:ext cx="8239760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r>
              <a:rPr lang="en-US" sz="22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Limited scratchpad memory </a:t>
            </a:r>
            <a:r>
              <a:rPr lang="en-US" sz="2200" dirty="0" smtClean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size</a:t>
            </a:r>
            <a:endParaRPr lang="en-US" sz="22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 smtClean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>
              <a:solidFill>
                <a:schemeClr val="accent2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2640" y="2379761"/>
            <a:ext cx="455926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-342900">
              <a:lnSpc>
                <a:spcPct val="120000"/>
              </a:lnSpc>
              <a:buFont typeface="Arial" charset="0"/>
              <a:buChar char="•"/>
            </a:pPr>
            <a:r>
              <a:rPr lang="en-US" sz="2200" dirty="0">
                <a:solidFill>
                  <a:schemeClr val="accent2"/>
                </a:solidFill>
                <a:latin typeface="Avenir Next" charset="0"/>
                <a:ea typeface="Avenir Next" charset="0"/>
                <a:cs typeface="Avenir Next" charset="0"/>
              </a:rPr>
              <a:t>Little memory latency tolerance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16577" y="992480"/>
            <a:ext cx="8351520" cy="2500363"/>
          </a:xfrm>
          <a:prstGeom prst="roundRect">
            <a:avLst/>
          </a:prstGeom>
          <a:noFill/>
          <a:ln w="28575">
            <a:solidFill>
              <a:srgbClr val="4242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2424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8722" y="755911"/>
            <a:ext cx="161723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venir Next Medium" charset="0"/>
                <a:ea typeface="Avenir Next Medium" charset="0"/>
                <a:cs typeface="Avenir Next Medium" charset="0"/>
              </a:rPr>
              <a:t>Problems</a:t>
            </a:r>
            <a:endParaRPr lang="en-US" sz="26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4688" y="1179046"/>
            <a:ext cx="86665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venir Next" charset="0"/>
                <a:ea typeface="Avenir Next" charset="0"/>
                <a:cs typeface="Avenir Next" charset="0"/>
              </a:rPr>
              <a:t>Accelerators require careful </a:t>
            </a:r>
            <a:r>
              <a:rPr lang="en-US" sz="22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communication management</a:t>
            </a:r>
            <a:endParaRPr lang="en-US" sz="2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000933" y="2905988"/>
            <a:ext cx="362398" cy="254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93811" y="2839014"/>
            <a:ext cx="7396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Best if data arrives at accelerator before computation needs it</a:t>
            </a:r>
            <a:endParaRPr lang="en-US" sz="2000" dirty="0"/>
          </a:p>
        </p:txBody>
      </p:sp>
      <p:sp>
        <p:nvSpPr>
          <p:cNvPr id="34" name="Right Arrow 33"/>
          <p:cNvSpPr/>
          <p:nvPr/>
        </p:nvSpPr>
        <p:spPr>
          <a:xfrm>
            <a:off x="1000926" y="2043334"/>
            <a:ext cx="362398" cy="254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93804" y="1979949"/>
            <a:ext cx="683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Data should be carefully divided/blocked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93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" y="-67002"/>
            <a:ext cx="9119421" cy="961294"/>
          </a:xfrm>
        </p:spPr>
        <p:txBody>
          <a:bodyPr/>
          <a:lstStyle/>
          <a:p>
            <a:r>
              <a:rPr lang="en-US" sz="3000" b="0" dirty="0" smtClean="0"/>
              <a:t>Decoupling Communication and Computation</a:t>
            </a:r>
            <a:endParaRPr lang="en-US" sz="3000" b="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71586" y="700517"/>
            <a:ext cx="8537569" cy="4681697"/>
          </a:xfrm>
        </p:spPr>
        <p:txBody>
          <a:bodyPr>
            <a:normAutofit/>
          </a:bodyPr>
          <a:lstStyle/>
          <a:p>
            <a:pPr>
              <a:buSzPts val="2200"/>
            </a:pPr>
            <a:r>
              <a:rPr lang="en-US" sz="19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Decoupling communication and computation </a:t>
            </a:r>
            <a:r>
              <a:rPr lang="en-US" sz="1900" dirty="0" smtClean="0"/>
              <a:t>is a key to </a:t>
            </a:r>
            <a:r>
              <a:rPr lang="en-US" sz="1900" dirty="0" err="1" smtClean="0"/>
              <a:t>DeSC’s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3"/>
                </a:solidFill>
              </a:rPr>
              <a:t>communication management</a:t>
            </a:r>
          </a:p>
          <a:p>
            <a:pPr marL="868572" lvl="1" indent="-347472">
              <a:buSzPts val="2200"/>
            </a:pPr>
            <a:r>
              <a:rPr lang="en-US" sz="1600" dirty="0" smtClean="0">
                <a:solidFill>
                  <a:schemeClr val="tx1"/>
                </a:solidFill>
              </a:rPr>
              <a:t>Inspired by James </a:t>
            </a:r>
            <a:r>
              <a:rPr lang="en-US" sz="1600" dirty="0">
                <a:solidFill>
                  <a:schemeClr val="tx1"/>
                </a:solidFill>
              </a:rPr>
              <a:t>Smith’s seminal work </a:t>
            </a:r>
            <a:r>
              <a:rPr lang="en-US" sz="1600" i="1" dirty="0">
                <a:solidFill>
                  <a:schemeClr val="tx1"/>
                </a:solidFill>
              </a:rPr>
              <a:t>“Decoupled Access/Execute Architecture” </a:t>
            </a:r>
            <a:endParaRPr lang="en-US" sz="1600" dirty="0" smtClean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8372"/>
              </p:ext>
            </p:extLst>
          </p:nvPr>
        </p:nvGraphicFramePr>
        <p:xfrm>
          <a:off x="6538178" y="3541990"/>
          <a:ext cx="2270977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709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6861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Computation</a:t>
                      </a:r>
                      <a:b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2019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for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(i=0;i&lt;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N;i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++) 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{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CONSUME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v2 =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CONSUME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();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val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= v1 + v2 * 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k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STORE_VAL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lang="de-DE" sz="1500" dirty="0" err="1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val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73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9825"/>
              </p:ext>
            </p:extLst>
          </p:nvPr>
        </p:nvGraphicFramePr>
        <p:xfrm>
          <a:off x="404071" y="3550211"/>
          <a:ext cx="2288734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8734"/>
              </a:tblGrid>
              <a:tr h="563249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Original</a:t>
                      </a:r>
                      <a:b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Code</a:t>
                      </a:r>
                      <a:endParaRPr lang="en-US" sz="15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</a:tr>
              <a:tr h="1905631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for</a:t>
                      </a:r>
                      <a:r>
                        <a:rPr lang="de-DE" sz="15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(i=0;i&lt;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N;i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++) {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val</a:t>
                      </a:r>
                      <a:r>
                        <a:rPr lang="de-DE" sz="15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  <a:r>
                        <a:rPr lang="de-DE" sz="15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v1 + v2*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k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  <a:b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</a:b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STORE(&amp;c[i], 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val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889194" y="4751920"/>
            <a:ext cx="476997" cy="390270"/>
          </a:xfrm>
          <a:prstGeom prst="rightArrow">
            <a:avLst>
              <a:gd name="adj1" fmla="val 40338"/>
              <a:gd name="adj2" fmla="val 50000"/>
            </a:avLst>
          </a:prstGeom>
          <a:solidFill>
            <a:srgbClr val="424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30112"/>
              </p:ext>
            </p:extLst>
          </p:nvPr>
        </p:nvGraphicFramePr>
        <p:xfrm>
          <a:off x="3574033" y="3541990"/>
          <a:ext cx="2288734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8734"/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Data Supply</a:t>
                      </a:r>
                      <a:b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4242"/>
                    </a:solidFill>
                  </a:tcPr>
                </a:tc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for</a:t>
                      </a:r>
                      <a:r>
                        <a:rPr lang="de-DE" sz="15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(i=0;i&lt;</a:t>
                      </a:r>
                      <a:r>
                        <a:rPr lang="de-DE" sz="15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N;i</a:t>
                      </a:r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++)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PRODUCE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(v1);  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 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PRODUCE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(v2);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b="1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STORE_ADDR</a:t>
                      </a:r>
                      <a:r>
                        <a:rPr lang="de-DE" sz="1500" dirty="0" smtClean="0">
                          <a:solidFill>
                            <a:schemeClr val="accent3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(&amp;c[i]);</a:t>
                      </a:r>
                    </a:p>
                    <a:p>
                      <a:pPr algn="l"/>
                      <a:r>
                        <a:rPr lang="de-DE" sz="15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ross 7"/>
          <p:cNvSpPr/>
          <p:nvPr/>
        </p:nvSpPr>
        <p:spPr>
          <a:xfrm>
            <a:off x="5993083" y="4727411"/>
            <a:ext cx="414779" cy="414779"/>
          </a:xfrm>
          <a:prstGeom prst="plus">
            <a:avLst>
              <a:gd name="adj" fmla="val 39754"/>
            </a:avLst>
          </a:prstGeom>
          <a:solidFill>
            <a:srgbClr val="424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1012" y="1907977"/>
            <a:ext cx="8855786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1500"/>
              </a:spcBef>
              <a:buSzPts val="2000"/>
              <a:buFont typeface="Wingdings" charset="2"/>
              <a:buChar char="§"/>
            </a:pPr>
            <a:r>
              <a:rPr lang="en-US" sz="1900" dirty="0">
                <a:solidFill>
                  <a:schemeClr val="accent3"/>
                </a:solidFill>
                <a:latin typeface="Avenir Book" charset="0"/>
                <a:ea typeface="Avenir Book" charset="0"/>
                <a:cs typeface="Avenir Book" charset="0"/>
              </a:rPr>
              <a:t>Data Supply Slice</a:t>
            </a:r>
            <a:r>
              <a:rPr lang="en-US" sz="1900" dirty="0">
                <a:solidFill>
                  <a:schemeClr val="accent6"/>
                </a:solidFill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sz="19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instructions </a:t>
            </a:r>
            <a:r>
              <a:rPr lang="en-US" sz="19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to calculate the </a:t>
            </a:r>
            <a:r>
              <a:rPr lang="en-US" sz="1900" dirty="0">
                <a:solidFill>
                  <a:schemeClr val="accent5"/>
                </a:solidFill>
                <a:latin typeface="Avenir Next" charset="0"/>
                <a:ea typeface="Arial" charset="0"/>
                <a:cs typeface="Avenir Next" charset="0"/>
              </a:rPr>
              <a:t>address for </a:t>
            </a:r>
            <a:r>
              <a:rPr lang="en-US" sz="1900" b="1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LOAD</a:t>
            </a:r>
            <a:r>
              <a:rPr lang="en-US" sz="1900" dirty="0">
                <a:solidFill>
                  <a:schemeClr val="accent5"/>
                </a:solidFill>
                <a:latin typeface="Avenir Next" charset="0"/>
                <a:ea typeface="Arial" charset="0"/>
                <a:cs typeface="Avenir Next" charset="0"/>
              </a:rPr>
              <a:t>/</a:t>
            </a:r>
            <a:r>
              <a:rPr lang="en-US" sz="1900" b="1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STORE</a:t>
            </a:r>
            <a:r>
              <a:rPr lang="en-US" sz="19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 </a:t>
            </a:r>
            <a:r>
              <a:rPr lang="en-US" sz="19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instructions &amp; </a:t>
            </a:r>
            <a:r>
              <a:rPr lang="en-US" sz="1900" b="1" dirty="0">
                <a:solidFill>
                  <a:srgbClr val="4F81BD"/>
                </a:solidFill>
                <a:latin typeface="Consolas" charset="0"/>
                <a:ea typeface="Consolas" charset="0"/>
                <a:cs typeface="Consolas" charset="0"/>
              </a:rPr>
              <a:t>PRODUCE</a:t>
            </a:r>
            <a:r>
              <a:rPr lang="en-US" sz="19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 </a:t>
            </a:r>
            <a:r>
              <a:rPr lang="en-US" sz="19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instructions</a:t>
            </a:r>
            <a:endParaRPr lang="en-US" sz="1900" dirty="0" smtClean="0"/>
          </a:p>
          <a:p>
            <a:pPr marL="347472" indent="-347472">
              <a:spcBef>
                <a:spcPts val="1500"/>
              </a:spcBef>
              <a:buFont typeface="Wingdings" charset="2"/>
              <a:buChar char="§"/>
            </a:pPr>
            <a:r>
              <a:rPr lang="en-US" sz="1900" dirty="0" smtClean="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rPr>
              <a:t>Computation Slice</a:t>
            </a:r>
            <a:r>
              <a:rPr lang="en-US" sz="19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: instructions to compute the </a:t>
            </a:r>
            <a:r>
              <a:rPr lang="en-US" sz="1900" dirty="0" smtClean="0">
                <a:solidFill>
                  <a:schemeClr val="accent5"/>
                </a:solidFill>
                <a:latin typeface="Avenir Next" charset="0"/>
                <a:ea typeface="Arial" charset="0"/>
                <a:cs typeface="Avenir Next" charset="0"/>
              </a:rPr>
              <a:t>value for</a:t>
            </a:r>
            <a:r>
              <a:rPr lang="en-US" sz="1900" b="1" dirty="0" smtClean="0">
                <a:solidFill>
                  <a:schemeClr val="accent5"/>
                </a:solidFill>
                <a:latin typeface="Avenir Next" charset="0"/>
                <a:ea typeface="Arial" charset="0"/>
                <a:cs typeface="Avenir Next" charset="0"/>
              </a:rPr>
              <a:t> </a:t>
            </a:r>
            <a:r>
              <a:rPr lang="en-US" sz="1900" b="1" dirty="0" smtClean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STORE</a:t>
            </a:r>
            <a:r>
              <a:rPr lang="en-US" sz="1900" b="1" dirty="0" smtClean="0">
                <a:solidFill>
                  <a:schemeClr val="accent5"/>
                </a:solidFill>
                <a:latin typeface="Avenir Next" charset="0"/>
                <a:ea typeface="Arial" charset="0"/>
                <a:cs typeface="Avenir Next" charset="0"/>
              </a:rPr>
              <a:t> </a:t>
            </a:r>
            <a:r>
              <a:rPr lang="en-US" sz="1900" dirty="0" smtClean="0">
                <a:latin typeface="Avenir Next" charset="0"/>
                <a:ea typeface="Arial" charset="0"/>
                <a:cs typeface="Avenir Next" charset="0"/>
              </a:rPr>
              <a:t>instructions</a:t>
            </a:r>
            <a:r>
              <a:rPr lang="en-US" sz="19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&amp; </a:t>
            </a:r>
            <a:r>
              <a:rPr lang="en-US" sz="1900" b="1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CONSUME</a:t>
            </a:r>
            <a:r>
              <a:rPr lang="en-US" sz="1900" dirty="0" smtClean="0">
                <a:latin typeface="Avenir Next" charset="0"/>
                <a:ea typeface="Arial" charset="0"/>
                <a:cs typeface="Avenir Next" charset="0"/>
              </a:rPr>
              <a:t> instructions</a:t>
            </a:r>
            <a:br>
              <a:rPr lang="en-US" sz="1900" dirty="0" smtClean="0">
                <a:latin typeface="Avenir Next" charset="0"/>
                <a:ea typeface="Arial" charset="0"/>
                <a:cs typeface="Avenir Next" charset="0"/>
              </a:rPr>
            </a:b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84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8074" y="387"/>
            <a:ext cx="9601383" cy="961294"/>
          </a:xfrm>
        </p:spPr>
        <p:txBody>
          <a:bodyPr/>
          <a:lstStyle/>
          <a:p>
            <a:r>
              <a:rPr lang="en-US" sz="2600" dirty="0" smtClean="0"/>
              <a:t>DeSC: Decoupled Supply Compute </a:t>
            </a:r>
            <a:br>
              <a:rPr lang="en-US" sz="2600" dirty="0" smtClean="0"/>
            </a:br>
            <a:r>
              <a:rPr lang="en-US" sz="2600" dirty="0" smtClean="0"/>
              <a:t>Communication Management</a:t>
            </a:r>
            <a:endParaRPr lang="en-US" sz="26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14051" y="3900180"/>
            <a:ext cx="8407102" cy="205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1500"/>
              </a:spcBef>
              <a:buSzPts val="2200"/>
              <a:buFont typeface="Wingdings" charset="2"/>
              <a:buChar char="§"/>
            </a:pPr>
            <a:r>
              <a:rPr lang="en-US" sz="22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DeSC is a HW/SW framework which </a:t>
            </a:r>
            <a:r>
              <a:rPr lang="en-US" sz="2200" dirty="0" smtClean="0">
                <a:solidFill>
                  <a:schemeClr val="accent1"/>
                </a:solidFill>
                <a:latin typeface="Avenir Next" charset="0"/>
                <a:ea typeface="Arial" charset="0"/>
                <a:cs typeface="Avenir Next" charset="0"/>
              </a:rPr>
              <a:t>automatically manages </a:t>
            </a:r>
            <a:r>
              <a:rPr lang="en-US" sz="22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and </a:t>
            </a:r>
            <a:r>
              <a:rPr lang="en-US" sz="2200" dirty="0" smtClean="0">
                <a:solidFill>
                  <a:schemeClr val="accent1"/>
                </a:solidFill>
                <a:latin typeface="Avenir Next" charset="0"/>
                <a:ea typeface="Arial" charset="0"/>
                <a:cs typeface="Avenir Next" charset="0"/>
              </a:rPr>
              <a:t>optimizes </a:t>
            </a:r>
            <a:r>
              <a:rPr lang="en-US" sz="22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communication</a:t>
            </a:r>
            <a:r>
              <a:rPr lang="en-US" sz="2200" dirty="0" smtClean="0">
                <a:solidFill>
                  <a:srgbClr val="4F81BD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  <a:r>
              <a:rPr lang="en-US" sz="2200" dirty="0" smtClean="0">
                <a:latin typeface="Avenir Next" charset="0"/>
                <a:ea typeface="Avenir Next" charset="0"/>
                <a:cs typeface="Avenir Next" charset="0"/>
              </a:rPr>
              <a:t>through</a:t>
            </a:r>
            <a:r>
              <a:rPr lang="en-US" sz="2200" dirty="0" smtClean="0">
                <a:solidFill>
                  <a:srgbClr val="4F81BD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  <a:r>
              <a:rPr lang="en-US" sz="22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decoupling</a:t>
            </a:r>
          </a:p>
          <a:p>
            <a:pPr marL="918972" indent="-342900"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LLVM-based DeSC compiler decouples software into </a:t>
            </a:r>
            <a:r>
              <a:rPr lang="en-US" dirty="0" smtClean="0">
                <a:solidFill>
                  <a:srgbClr val="4F81BD"/>
                </a:solidFill>
                <a:latin typeface="Avenir Next Medium" charset="0"/>
                <a:ea typeface="Avenir Next Medium" charset="0"/>
                <a:cs typeface="Avenir Next Medium" charset="0"/>
              </a:rPr>
              <a:t>data supply slice </a:t>
            </a:r>
            <a:r>
              <a:rPr lang="en-US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and </a:t>
            </a:r>
            <a:r>
              <a:rPr lang="en-US" dirty="0" smtClean="0">
                <a:solidFill>
                  <a:srgbClr val="4F81BD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computation slice</a:t>
            </a:r>
          </a:p>
          <a:p>
            <a:pPr marL="918972" indent="-342900"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 smtClean="0">
                <a:latin typeface="Avenir Next" charset="0"/>
                <a:ea typeface="Arial" charset="0"/>
                <a:cs typeface="Avenir Next" charset="0"/>
              </a:rPr>
              <a:t>Each slice </a:t>
            </a:r>
            <a:r>
              <a:rPr lang="en-US" dirty="0">
                <a:latin typeface="Avenir Next" charset="0"/>
                <a:ea typeface="Arial" charset="0"/>
                <a:cs typeface="Avenir Next" charset="0"/>
              </a:rPr>
              <a:t>is mapped to </a:t>
            </a:r>
            <a:r>
              <a:rPr lang="en-US" dirty="0" smtClean="0">
                <a:latin typeface="Avenir Next" charset="0"/>
                <a:ea typeface="Arial" charset="0"/>
                <a:cs typeface="Avenir Next" charset="0"/>
              </a:rPr>
              <a:t>a different </a:t>
            </a:r>
            <a: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  <a:t>specialized hardware </a:t>
            </a:r>
            <a:br>
              <a:rPr lang="en-US" dirty="0" smtClean="0">
                <a:solidFill>
                  <a:schemeClr val="accent3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dirty="0" smtClean="0">
                <a:latin typeface="Avenir Next" charset="0"/>
                <a:ea typeface="Avenir Next" charset="0"/>
                <a:cs typeface="Avenir Next" charset="0"/>
              </a:rPr>
              <a:t>(</a:t>
            </a:r>
            <a:r>
              <a:rPr lang="en-US" dirty="0" err="1" smtClean="0">
                <a:latin typeface="Avenir Next" charset="0"/>
                <a:ea typeface="Avenir Next" charset="0"/>
                <a:cs typeface="Avenir Next" charset="0"/>
              </a:rPr>
              <a:t>SuppD</a:t>
            </a:r>
            <a:r>
              <a:rPr lang="en-US" dirty="0" smtClean="0">
                <a:latin typeface="Avenir Next" charset="0"/>
                <a:ea typeface="Avenir Next" charset="0"/>
                <a:cs typeface="Avenir Next" charset="0"/>
              </a:rPr>
              <a:t> and </a:t>
            </a:r>
            <a:r>
              <a:rPr lang="en-US" dirty="0" err="1" smtClean="0">
                <a:latin typeface="Avenir Next" charset="0"/>
                <a:ea typeface="Avenir Next" charset="0"/>
                <a:cs typeface="Avenir Next" charset="0"/>
              </a:rPr>
              <a:t>CompD</a:t>
            </a:r>
            <a:r>
              <a:rPr lang="en-US" dirty="0" smtClean="0">
                <a:latin typeface="Avenir Next" charset="0"/>
                <a:ea typeface="Avenir Next" charset="0"/>
                <a:cs typeface="Avenir Next" charset="0"/>
              </a:rPr>
              <a:t>)</a:t>
            </a:r>
            <a:endParaRPr lang="en-US" dirty="0">
              <a:effectLst/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1124027" y="1571702"/>
            <a:ext cx="6958448" cy="1505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398793" y="2934283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1248677" y="1810388"/>
            <a:ext cx="2115326" cy="1878616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844215" y="1831658"/>
            <a:ext cx="2115326" cy="1878613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582888" y="3564537"/>
            <a:ext cx="1443299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Supplier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453055" y="1968386"/>
            <a:ext cx="1702969" cy="96589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Supplier 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SuppD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2195700" y="2934283"/>
            <a:ext cx="0" cy="22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050176" y="1968381"/>
            <a:ext cx="1702969" cy="965902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Computation Device</a:t>
            </a:r>
            <a:b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CompD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)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506625" y="1010129"/>
            <a:ext cx="2263222" cy="295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LLVM DeSC Compiler Pass</a:t>
            </a:r>
            <a:endParaRPr lang="en-US" sz="14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375794" y="1338608"/>
            <a:ext cx="896661" cy="398383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pPr algn="ctr"/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Data Supply</a:t>
            </a:r>
          </a:p>
          <a:p>
            <a:pPr algn="ctr"/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 Slice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826361" y="1371615"/>
            <a:ext cx="965578" cy="398383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pPr algn="ctr"/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Computation</a:t>
            </a:r>
          </a:p>
          <a:p>
            <a:pPr algn="ctr"/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 Slice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453055" y="3169041"/>
            <a:ext cx="1702967" cy="36612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Mem</a:t>
            </a:r>
            <a:r>
              <a:rPr lang="en-US" sz="1400" dirty="0" smtClean="0">
                <a:solidFill>
                  <a:schemeClr val="tx1"/>
                </a:solidFill>
                <a:latin typeface="Avenir Next Medium" charset="0"/>
                <a:ea typeface="Avenir Next Medium" charset="0"/>
                <a:cs typeface="Avenir Next Medium" charset="0"/>
              </a:rPr>
              <a:t> Interface</a:t>
            </a:r>
            <a:endParaRPr lang="en-US" sz="1400" dirty="0">
              <a:solidFill>
                <a:schemeClr val="tx1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049236" y="1338149"/>
            <a:ext cx="1060819" cy="250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venir Next Medium" charset="0"/>
                <a:ea typeface="Avenir Next Medium" charset="0"/>
                <a:cs typeface="Avenir Next Medium" charset="0"/>
              </a:rPr>
              <a:t>Compile-Time</a:t>
            </a:r>
            <a:endParaRPr lang="en-US" sz="1100" b="1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14345" y="1582032"/>
            <a:ext cx="768795" cy="250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venir Next Medium" charset="0"/>
                <a:ea typeface="Avenir Next Medium" charset="0"/>
                <a:cs typeface="Avenir Next Medium" charset="0"/>
              </a:rPr>
              <a:t>Run-Time</a:t>
            </a:r>
            <a:endParaRPr lang="en-US" sz="1100" b="1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838625" y="2100045"/>
            <a:ext cx="1523357" cy="306857"/>
          </a:xfrm>
          <a:prstGeom prst="rect">
            <a:avLst/>
          </a:prstGeom>
          <a:noFill/>
          <a:ln w="19050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>
            <a:off x="4728236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928995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5145757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073582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290345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4514381" y="2100045"/>
            <a:ext cx="0" cy="306857"/>
          </a:xfrm>
          <a:prstGeom prst="line">
            <a:avLst/>
          </a:prstGeom>
          <a:ln w="19050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3729402" y="1854875"/>
            <a:ext cx="1759957" cy="26558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 Next Medium" charset="0"/>
                <a:ea typeface="Avenir Next Medium" charset="0"/>
                <a:cs typeface="Avenir Next Medium" charset="0"/>
              </a:rPr>
              <a:t>Communication Queue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047785" y="3535164"/>
            <a:ext cx="1700831" cy="31575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dirty="0" smtClean="0">
                <a:latin typeface="Avenir Next Medium" charset="0"/>
                <a:ea typeface="Avenir Next Medium" charset="0"/>
                <a:cs typeface="Avenir Next Medium" charset="0"/>
              </a:rPr>
              <a:t>Computation Side</a:t>
            </a:r>
            <a:endParaRPr lang="en-US" sz="120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1227421" y="961681"/>
            <a:ext cx="6732119" cy="386210"/>
          </a:xfrm>
          <a:prstGeom prst="round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49" name="Down Arrow 148"/>
          <p:cNvSpPr/>
          <p:nvPr/>
        </p:nvSpPr>
        <p:spPr>
          <a:xfrm>
            <a:off x="6747206" y="1365478"/>
            <a:ext cx="301987" cy="398831"/>
          </a:xfrm>
          <a:prstGeom prst="downArrow">
            <a:avLst>
              <a:gd name="adj1" fmla="val 52981"/>
              <a:gd name="adj2" fmla="val 42518"/>
            </a:avLst>
          </a:prstGeom>
          <a:solidFill>
            <a:schemeClr val="tx1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150" name="Down Arrow 149"/>
          <p:cNvSpPr/>
          <p:nvPr/>
        </p:nvSpPr>
        <p:spPr>
          <a:xfrm>
            <a:off x="2121708" y="1367778"/>
            <a:ext cx="301987" cy="398831"/>
          </a:xfrm>
          <a:prstGeom prst="downArrow">
            <a:avLst>
              <a:gd name="adj1" fmla="val 52981"/>
              <a:gd name="adj2" fmla="val 42518"/>
            </a:avLst>
          </a:prstGeom>
          <a:solidFill>
            <a:schemeClr val="tx1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flipH="1">
            <a:off x="3162396" y="2698904"/>
            <a:ext cx="2887780" cy="0"/>
          </a:xfrm>
          <a:prstGeom prst="straightConnector1">
            <a:avLst/>
          </a:prstGeom>
          <a:ln w="2794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39" idx="1"/>
          </p:cNvCxnSpPr>
          <p:nvPr/>
        </p:nvCxnSpPr>
        <p:spPr>
          <a:xfrm>
            <a:off x="3164236" y="2253473"/>
            <a:ext cx="674389" cy="1"/>
          </a:xfrm>
          <a:prstGeom prst="straightConnector1">
            <a:avLst/>
          </a:prstGeom>
          <a:ln w="2794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192741" y="2331979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PRODUCE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416534" y="2312664"/>
            <a:ext cx="59471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Consolas" charset="0"/>
                <a:ea typeface="Consolas" charset="0"/>
                <a:cs typeface="Consolas" charset="0"/>
              </a:rPr>
              <a:t>CONSUME</a:t>
            </a:r>
            <a:endParaRPr lang="en-US" sz="12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5369415" y="2258255"/>
            <a:ext cx="674389" cy="1"/>
          </a:xfrm>
          <a:prstGeom prst="straightConnector1">
            <a:avLst/>
          </a:prstGeom>
          <a:ln w="2794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0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8" grpId="0" animBg="1"/>
      <p:bldP spid="129" grpId="0" animBg="1"/>
      <p:bldP spid="130" grpId="0" animBg="1"/>
      <p:bldP spid="132" grpId="0" animBg="1"/>
      <p:bldP spid="136" grpId="0" animBg="1"/>
      <p:bldP spid="137" grpId="0"/>
      <p:bldP spid="138" grpId="0"/>
      <p:bldP spid="139" grpId="0" animBg="1"/>
      <p:bldP spid="146" grpId="0"/>
      <p:bldP spid="147" grpId="0" animBg="1"/>
      <p:bldP spid="154" grpId="0" animBg="1"/>
      <p:bldP spid="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06373" y="3388265"/>
            <a:ext cx="10149610" cy="1999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8972" indent="-342900">
              <a:lnSpc>
                <a:spcPct val="105000"/>
              </a:lnSpc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DeSC </a:t>
            </a:r>
            <a:r>
              <a:rPr lang="en-US" sz="2000" dirty="0" err="1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SuppD</a:t>
            </a:r>
            <a:r>
              <a:rPr lang="en-US" sz="2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 knows exact </a:t>
            </a:r>
            <a:r>
              <a:rPr lang="en-US" sz="20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next data </a:t>
            </a:r>
            <a:r>
              <a:rPr lang="en-US" sz="2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that will be </a:t>
            </a:r>
            <a:r>
              <a:rPr lang="en-US" sz="20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used by </a:t>
            </a:r>
            <a:r>
              <a:rPr lang="en-US" sz="2000" dirty="0" err="1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CompD</a:t>
            </a:r>
            <a:r>
              <a:rPr lang="en-US" sz="2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/>
            </a:r>
            <a:br>
              <a:rPr lang="en-US" sz="2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</a:br>
            <a:endParaRPr lang="en-US" sz="2000" dirty="0">
              <a:solidFill>
                <a:srgbClr val="4F81BD"/>
              </a:solidFill>
              <a:latin typeface="Avenir Next" charset="0"/>
              <a:ea typeface="Arial" charset="0"/>
              <a:cs typeface="Avenir Next" charset="0"/>
            </a:endParaRPr>
          </a:p>
          <a:p>
            <a:pPr marL="918972" indent="-342900">
              <a:lnSpc>
                <a:spcPct val="105000"/>
              </a:lnSpc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DeSC </a:t>
            </a:r>
            <a:r>
              <a:rPr lang="en-US" sz="2000" dirty="0" err="1">
                <a:latin typeface="Avenir Next" charset="0"/>
                <a:ea typeface="Arial" charset="0"/>
                <a:cs typeface="Avenir Next" charset="0"/>
              </a:rPr>
              <a:t>SuppD</a:t>
            </a: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 can pass data to </a:t>
            </a:r>
            <a:r>
              <a:rPr lang="en-US" sz="2000" dirty="0" err="1">
                <a:latin typeface="Avenir Next" charset="0"/>
                <a:ea typeface="Arial" charset="0"/>
                <a:cs typeface="Avenir Next" charset="0"/>
              </a:rPr>
              <a:t>CompD</a:t>
            </a: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 before it actually needs it</a:t>
            </a:r>
          </a:p>
          <a:p>
            <a:pPr marL="918972" indent="-342900">
              <a:lnSpc>
                <a:spcPct val="105000"/>
              </a:lnSpc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endParaRPr lang="en-US" sz="1900" dirty="0">
              <a:latin typeface="Avenir Next" charset="0"/>
              <a:ea typeface="Arial" charset="0"/>
              <a:cs typeface="Avenir Next" charset="0"/>
            </a:endParaRPr>
          </a:p>
          <a:p>
            <a:pPr marL="918972" indent="-342900">
              <a:lnSpc>
                <a:spcPct val="105000"/>
              </a:lnSpc>
              <a:spcBef>
                <a:spcPts val="6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DeSC allows use of </a:t>
            </a:r>
            <a:r>
              <a:rPr lang="en-US" sz="2000" dirty="0" smtClean="0">
                <a:latin typeface="Avenir Next" charset="0"/>
                <a:ea typeface="Arial" charset="0"/>
                <a:cs typeface="Avenir Next" charset="0"/>
              </a:rPr>
              <a:t>specialized </a:t>
            </a: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device for </a:t>
            </a:r>
            <a:r>
              <a:rPr lang="en-US" sz="2000" dirty="0" err="1">
                <a:latin typeface="Avenir Next" charset="0"/>
                <a:ea typeface="Arial" charset="0"/>
                <a:cs typeface="Avenir Next" charset="0"/>
              </a:rPr>
              <a:t>SuppD</a:t>
            </a:r>
            <a:r>
              <a:rPr lang="en-US" sz="2000" dirty="0">
                <a:latin typeface="Avenir Next" charset="0"/>
                <a:ea typeface="Arial" charset="0"/>
                <a:cs typeface="Avenir Next" charset="0"/>
              </a:rPr>
              <a:t> and </a:t>
            </a:r>
            <a:r>
              <a:rPr lang="en-US" sz="2000" dirty="0" err="1">
                <a:latin typeface="Avenir Next" charset="0"/>
                <a:ea typeface="Arial" charset="0"/>
                <a:cs typeface="Avenir Next" charset="0"/>
              </a:rPr>
              <a:t>CompD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8074" y="-52778"/>
            <a:ext cx="9601383" cy="961294"/>
          </a:xfrm>
        </p:spPr>
        <p:txBody>
          <a:bodyPr/>
          <a:lstStyle/>
          <a:p>
            <a:r>
              <a:rPr lang="en-US" sz="3000" dirty="0" smtClean="0"/>
              <a:t>Key Benefits of DeSC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39913" y="3762786"/>
            <a:ext cx="7950991" cy="353943"/>
            <a:chOff x="981418" y="4542232"/>
            <a:chExt cx="7950991" cy="353943"/>
          </a:xfrm>
        </p:grpSpPr>
        <p:sp>
          <p:nvSpPr>
            <p:cNvPr id="5" name="Right Arrow 4"/>
            <p:cNvSpPr/>
            <p:nvPr/>
          </p:nvSpPr>
          <p:spPr>
            <a:xfrm>
              <a:off x="981418" y="4611081"/>
              <a:ext cx="282804" cy="23411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45368" y="4542232"/>
              <a:ext cx="768704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dirty="0" smtClean="0">
                  <a:solidFill>
                    <a:schemeClr val="accent1"/>
                  </a:solidFill>
                  <a:latin typeface="Avenir Next" charset="0"/>
                  <a:ea typeface="Avenir Next" charset="0"/>
                  <a:cs typeface="Avenir Next" charset="0"/>
                </a:rPr>
                <a:t>Portability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 : DeSC can work with any given local storage (</a:t>
              </a:r>
              <a:r>
                <a:rPr lang="en-US" sz="1700" dirty="0" smtClean="0">
                  <a:solidFill>
                    <a:schemeClr val="accent3"/>
                  </a:solidFill>
                  <a:latin typeface="Avenir Next" charset="0"/>
                  <a:ea typeface="Avenir Next" charset="0"/>
                  <a:cs typeface="Avenir Next" charset="0"/>
                </a:rPr>
                <a:t>Comm. Queue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) size</a:t>
              </a:r>
              <a:endParaRPr lang="en-US" sz="1700" dirty="0">
                <a:latin typeface="Avenir Next" charset="0"/>
                <a:ea typeface="Avenir Next" charset="0"/>
                <a:cs typeface="Avenir Next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31675" y="4559465"/>
            <a:ext cx="7948488" cy="353943"/>
            <a:chOff x="982986" y="5192829"/>
            <a:chExt cx="7948488" cy="353943"/>
          </a:xfrm>
        </p:grpSpPr>
        <p:sp>
          <p:nvSpPr>
            <p:cNvPr id="39" name="Right Arrow 38"/>
            <p:cNvSpPr/>
            <p:nvPr/>
          </p:nvSpPr>
          <p:spPr>
            <a:xfrm>
              <a:off x="982986" y="5244250"/>
              <a:ext cx="282804" cy="23411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47896" y="5192829"/>
              <a:ext cx="7683578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dirty="0" smtClean="0">
                  <a:solidFill>
                    <a:schemeClr val="accent1"/>
                  </a:solidFill>
                  <a:latin typeface="Avenir Next" charset="0"/>
                  <a:ea typeface="Avenir Next" charset="0"/>
                  <a:cs typeface="Avenir Next" charset="0"/>
                </a:rPr>
                <a:t>Performance: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 DeSC can minimize the memory latency exposed to the comp.</a:t>
              </a:r>
              <a:endParaRPr lang="en-US" sz="1700" dirty="0">
                <a:latin typeface="Avenir Next" charset="0"/>
                <a:ea typeface="Avenir Next" charset="0"/>
                <a:cs typeface="Avenir Next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23437" y="5356144"/>
            <a:ext cx="7511060" cy="615553"/>
            <a:chOff x="971031" y="5871792"/>
            <a:chExt cx="7511060" cy="615553"/>
          </a:xfrm>
        </p:grpSpPr>
        <p:sp>
          <p:nvSpPr>
            <p:cNvPr id="41" name="Right Arrow 40"/>
            <p:cNvSpPr/>
            <p:nvPr/>
          </p:nvSpPr>
          <p:spPr>
            <a:xfrm>
              <a:off x="971031" y="5928293"/>
              <a:ext cx="282804" cy="23411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45368" y="5871792"/>
              <a:ext cx="72367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>
                  <a:solidFill>
                    <a:schemeClr val="accent1"/>
                  </a:solidFill>
                  <a:latin typeface="Avenir Next" charset="0"/>
                  <a:ea typeface="Avenir Next" charset="0"/>
                  <a:cs typeface="Avenir Next" charset="0"/>
                </a:rPr>
                <a:t>Specialization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: DeSC utilizes an </a:t>
              </a:r>
              <a:r>
                <a:rPr lang="en-US" sz="1700" dirty="0" smtClean="0">
                  <a:solidFill>
                    <a:schemeClr val="accent3"/>
                  </a:solidFill>
                  <a:latin typeface="Avenir Next" charset="0"/>
                  <a:ea typeface="Avenir Next" charset="0"/>
                  <a:cs typeface="Avenir Next" charset="0"/>
                </a:rPr>
                <a:t>extended out-of-order core 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as </a:t>
              </a:r>
              <a:r>
                <a:rPr lang="en-US" sz="1700" dirty="0" err="1" smtClean="0">
                  <a:latin typeface="Avenir Next" charset="0"/>
                  <a:ea typeface="Avenir Next" charset="0"/>
                  <a:cs typeface="Avenir Next" charset="0"/>
                </a:rPr>
                <a:t>SuppD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 and </a:t>
              </a:r>
              <a:r>
                <a:rPr lang="en-US" sz="1700" dirty="0" smtClean="0">
                  <a:solidFill>
                    <a:schemeClr val="accent3"/>
                  </a:solidFill>
                  <a:latin typeface="Avenir Next" charset="0"/>
                  <a:ea typeface="Avenir Next" charset="0"/>
                  <a:cs typeface="Avenir Next" charset="0"/>
                </a:rPr>
                <a:t>an accelerator 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or an </a:t>
              </a:r>
              <a:r>
                <a:rPr lang="en-US" sz="1700" dirty="0" smtClean="0">
                  <a:solidFill>
                    <a:schemeClr val="accent3"/>
                  </a:solidFill>
                  <a:latin typeface="Avenir Next" charset="0"/>
                  <a:ea typeface="Avenir Next" charset="0"/>
                  <a:cs typeface="Avenir Next" charset="0"/>
                </a:rPr>
                <a:t>out of order core </a:t>
              </a:r>
              <a:r>
                <a:rPr lang="en-US" sz="1700" dirty="0" smtClean="0">
                  <a:latin typeface="Avenir Next" charset="0"/>
                  <a:ea typeface="Avenir Next" charset="0"/>
                  <a:cs typeface="Avenir Next" charset="0"/>
                </a:rPr>
                <a:t>as </a:t>
              </a:r>
              <a:r>
                <a:rPr lang="en-US" sz="1700" dirty="0" err="1" smtClean="0">
                  <a:latin typeface="Avenir Next" charset="0"/>
                  <a:ea typeface="Avenir Next" charset="0"/>
                  <a:cs typeface="Avenir Next" charset="0"/>
                </a:rPr>
                <a:t>CompD</a:t>
              </a:r>
              <a:endParaRPr lang="en-US" sz="1700" dirty="0">
                <a:latin typeface="Avenir Next" charset="0"/>
                <a:ea typeface="Avenir Next" charset="0"/>
                <a:cs typeface="Avenir Next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34" y="730748"/>
            <a:ext cx="6193365" cy="265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4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74210" y="846083"/>
            <a:ext cx="10149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8972" indent="-342900" algn="ctr">
              <a:lnSpc>
                <a:spcPct val="200000"/>
              </a:lnSpc>
              <a:spcBef>
                <a:spcPts val="6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30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Key optimizations of DeSC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9649" y="-18053"/>
            <a:ext cx="9601383" cy="961294"/>
          </a:xfrm>
        </p:spPr>
        <p:txBody>
          <a:bodyPr/>
          <a:lstStyle/>
          <a:p>
            <a:r>
              <a:rPr lang="en-US" sz="3600" dirty="0" smtClean="0"/>
              <a:t>Presentation Outline</a:t>
            </a:r>
            <a:endParaRPr lang="en-US" sz="36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2549" y="1683479"/>
            <a:ext cx="61056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8972" indent="-342900">
              <a:lnSpc>
                <a:spcPct val="200000"/>
              </a:lnSpc>
              <a:spcBef>
                <a:spcPts val="600"/>
              </a:spcBef>
              <a:spcAft>
                <a:spcPts val="200"/>
              </a:spcAft>
              <a:buFontTx/>
              <a:buChar char="-"/>
            </a:pPr>
            <a:r>
              <a:rPr lang="en-US" sz="2600" dirty="0" smtClean="0">
                <a:solidFill>
                  <a:schemeClr val="accent3"/>
                </a:solidFill>
                <a:latin typeface="Avenir Next" charset="0"/>
                <a:ea typeface="Arial" charset="0"/>
                <a:cs typeface="Avenir Next" charset="0"/>
              </a:rPr>
              <a:t>Terminal </a:t>
            </a:r>
            <a:r>
              <a:rPr lang="en-US" sz="2600" dirty="0">
                <a:solidFill>
                  <a:schemeClr val="accent3"/>
                </a:solidFill>
                <a:latin typeface="Avenir Next" charset="0"/>
                <a:ea typeface="Arial" charset="0"/>
                <a:cs typeface="Avenir Next" charset="0"/>
              </a:rPr>
              <a:t>load </a:t>
            </a:r>
            <a:r>
              <a:rPr lang="en-US" sz="2600" dirty="0" smtClean="0">
                <a:solidFill>
                  <a:schemeClr val="accent3"/>
                </a:solidFill>
                <a:latin typeface="Avenir Next" charset="0"/>
                <a:ea typeface="Arial" charset="0"/>
                <a:cs typeface="Avenir Next" charset="0"/>
              </a:rPr>
              <a:t>optimization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149988" y="3088175"/>
            <a:ext cx="10149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8972" indent="-342900" algn="ctr">
              <a:lnSpc>
                <a:spcPct val="200000"/>
              </a:lnSpc>
              <a:spcBef>
                <a:spcPts val="6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3000" dirty="0" smtClean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DeSC Evaluation Results</a:t>
            </a:r>
            <a:endParaRPr lang="en-US" sz="3000" dirty="0">
              <a:solidFill>
                <a:srgbClr val="141414"/>
              </a:solidFill>
              <a:latin typeface="Avenir Next" charset="0"/>
              <a:ea typeface="Arial" charset="0"/>
              <a:cs typeface="Avenir Next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02156" y="4066174"/>
            <a:ext cx="32526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8972" indent="-342900" algn="ctr">
              <a:lnSpc>
                <a:spcPct val="200000"/>
              </a:lnSpc>
              <a:spcBef>
                <a:spcPts val="6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3000" dirty="0">
                <a:solidFill>
                  <a:srgbClr val="141414"/>
                </a:solidFill>
                <a:latin typeface="Avenir Next" charset="0"/>
                <a:ea typeface="Arial" charset="0"/>
                <a:cs typeface="Avenir Next" charset="0"/>
              </a:rPr>
              <a:t>Conclusions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28486" y="2383537"/>
            <a:ext cx="597464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8972" indent="-342900">
              <a:lnSpc>
                <a:spcPct val="200000"/>
              </a:lnSpc>
              <a:spcBef>
                <a:spcPts val="100"/>
              </a:spcBef>
              <a:spcAft>
                <a:spcPts val="200"/>
              </a:spcAft>
              <a:buFontTx/>
              <a:buChar char="-"/>
            </a:pPr>
            <a:r>
              <a:rPr lang="en-US" sz="2600" dirty="0">
                <a:solidFill>
                  <a:schemeClr val="accent3"/>
                </a:solidFill>
                <a:latin typeface="Avenir Next" charset="0"/>
                <a:ea typeface="Arial" charset="0"/>
                <a:cs typeface="Avenir Next" charset="0"/>
              </a:rPr>
              <a:t>Loss of decoupling optimization</a:t>
            </a:r>
            <a:endParaRPr lang="en-US" sz="2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3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 smtClean="0"/>
              <a:t>Challenges in using </a:t>
            </a:r>
            <a:r>
              <a:rPr lang="en-US" sz="3000" dirty="0" err="1" smtClean="0"/>
              <a:t>OoO</a:t>
            </a:r>
            <a:r>
              <a:rPr lang="en-US" sz="3000" dirty="0" smtClean="0"/>
              <a:t> core as a </a:t>
            </a:r>
            <a:r>
              <a:rPr lang="en-US" sz="3000" dirty="0" err="1" smtClean="0"/>
              <a:t>SuppD</a:t>
            </a: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154690" y="1416288"/>
          <a:ext cx="4173866" cy="4098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</a:t>
                      </a:r>
                      <a:r>
                        <a:rPr lang="en-US" sz="1400" b="0" baseline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</a:t>
                      </a:r>
                      <a:r>
                        <a:rPr lang="en-US" sz="1200" b="0" i="0" baseline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 A1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</a:t>
                      </a:r>
                      <a:r>
                        <a:rPr lang="en-US" sz="1200" b="0" i="0" baseline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 B1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 A1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</a:t>
                      </a:r>
                      <a:r>
                        <a:rPr lang="en-US" sz="1200" b="0" i="0" baseline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 B1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/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(i=1;i&lt;N;i++)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7322" y="5655224"/>
            <a:ext cx="6517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On cycle 0,  the core will issue both LD A1 and LD B1. </a:t>
            </a:r>
            <a:endParaRPr lang="en-US" sz="2000" dirty="0">
              <a:solidFill>
                <a:schemeClr val="accent5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96" y="-17574"/>
            <a:ext cx="8782930" cy="961294"/>
          </a:xfrm>
        </p:spPr>
        <p:txBody>
          <a:bodyPr/>
          <a:lstStyle/>
          <a:p>
            <a:r>
              <a:rPr lang="en-US" sz="3000" dirty="0"/>
              <a:t>Challenges in using </a:t>
            </a:r>
            <a:r>
              <a:rPr lang="en-US" sz="3000" dirty="0" err="1"/>
              <a:t>OoO</a:t>
            </a:r>
            <a:r>
              <a:rPr lang="en-US" sz="3000" dirty="0"/>
              <a:t> core as a </a:t>
            </a:r>
            <a:r>
              <a:rPr lang="en-US" sz="3000" dirty="0" err="1"/>
              <a:t>SuppD</a:t>
            </a:r>
            <a:endParaRPr lang="en-US" sz="3000" dirty="0">
              <a:solidFill>
                <a:srgbClr val="E87511"/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072D-B533-424A-B1E1-487BAB0ACF7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31762" y="805399"/>
            <a:ext cx="8980196" cy="4681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Challenge</a:t>
            </a:r>
            <a:r>
              <a:rPr lang="en-US" sz="2400" dirty="0" smtClean="0">
                <a:solidFill>
                  <a:schemeClr val="tx1"/>
                </a:solidFill>
              </a:rPr>
              <a:t> : Long latency load blocks the head of ROB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5474"/>
              </p:ext>
            </p:extLst>
          </p:nvPr>
        </p:nvGraphicFramePr>
        <p:xfrm>
          <a:off x="3154690" y="1416288"/>
          <a:ext cx="4173866" cy="4098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8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482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OoO SuppD</a:t>
                      </a:r>
                      <a:endParaRPr lang="en-US" sz="14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Cycle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Issue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27432" marR="27432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ROB1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ROB2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ROB3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ROB4</a:t>
                      </a:r>
                      <a:endParaRPr lang="en-US" sz="1200" b="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9144" marR="9144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A1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LD</a:t>
                      </a:r>
                      <a:r>
                        <a:rPr lang="en-US" sz="1200" baseline="0" dirty="0" smtClean="0">
                          <a:latin typeface="Avenir Next" charset="0"/>
                          <a:ea typeface="Consolas" charset="0"/>
                          <a:cs typeface="Consolas" charset="0"/>
                        </a:rPr>
                        <a:t> B1</a:t>
                      </a:r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 A1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LD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B1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 A2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 B2</a:t>
                      </a: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 A2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LD</a:t>
                      </a:r>
                      <a:r>
                        <a:rPr lang="en-US" sz="1200" b="0" i="0" baseline="0" dirty="0" smtClean="0">
                          <a:solidFill>
                            <a:schemeClr val="accent5"/>
                          </a:solidFill>
                          <a:latin typeface="Avenir Next Medium" charset="0"/>
                          <a:ea typeface="Avenir Next Medium" charset="0"/>
                          <a:cs typeface="Avenir Next Medium" charset="0"/>
                        </a:rPr>
                        <a:t> B2</a:t>
                      </a:r>
                      <a:endParaRPr lang="en-US" sz="1200" b="0" i="0" dirty="0">
                        <a:solidFill>
                          <a:schemeClr val="accent5"/>
                        </a:solidFill>
                        <a:latin typeface="Avenir Next Medium" charset="0"/>
                        <a:ea typeface="Avenir Next Medium" charset="0"/>
                        <a:cs typeface="Avenir Next Medium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5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6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7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  <a:latin typeface="Avenir Next" charset="0"/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8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9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10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11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12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9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13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288" marR="1828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29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venir Next" charset="0"/>
                          <a:ea typeface="Avenir Next" charset="0"/>
                          <a:cs typeface="Avenir Next" charset="0"/>
                        </a:rPr>
                        <a:t>14</a:t>
                      </a:r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venir Next" charset="0"/>
                        <a:ea typeface="Consolas" charset="0"/>
                        <a:cs typeface="Consolas" charset="0"/>
                      </a:endParaRPr>
                    </a:p>
                  </a:txBody>
                  <a:tcPr marT="27432" marB="2743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 marL="18288" marR="18288" marT="27432" marB="27432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2922" y="3961339"/>
            <a:ext cx="2035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Issue width =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ROB Size = 4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A latency = 6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LD B latency = 2 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240" name="Table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132957"/>
              </p:ext>
            </p:extLst>
          </p:nvPr>
        </p:nvGraphicFramePr>
        <p:xfrm>
          <a:off x="472922" y="1416288"/>
          <a:ext cx="2145410" cy="2404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17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Example Simplified</a:t>
                      </a:r>
                      <a:b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</a:br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SuppD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  <a:latin typeface="Avenir Next" charset="0"/>
                          <a:ea typeface="Avenir Next" charset="0"/>
                          <a:cs typeface="Avenir Next" charset="0"/>
                        </a:rPr>
                        <a:t>Slice</a:t>
                      </a:r>
                      <a:endParaRPr lang="en-US" sz="1500" b="0" dirty="0">
                        <a:solidFill>
                          <a:schemeClr val="bg1"/>
                        </a:solidFill>
                        <a:latin typeface="Avenir Next" charset="0"/>
                        <a:ea typeface="Avenir Next" charset="0"/>
                        <a:cs typeface="Avenir Next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42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6205">
                <a:tc>
                  <a:txBody>
                    <a:bodyPr/>
                    <a:lstStyle/>
                    <a:p>
                      <a:pPr algn="l"/>
                      <a:r>
                        <a:rPr lang="de-DE" sz="15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for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(i=1;i&lt;N;i++)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{  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v1 = LOAD(&amp;a[i]);</a:t>
                      </a:r>
                    </a:p>
                    <a:p>
                      <a:pPr algn="l"/>
                      <a:r>
                        <a:rPr lang="de-DE" sz="1500" baseline="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v2 = LOAD(&amp;b[i]);</a:t>
                      </a:r>
                    </a:p>
                    <a:p>
                      <a:pPr algn="l"/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}</a:t>
                      </a:r>
                      <a:endParaRPr lang="en-US" sz="150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R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0786" y="5689994"/>
            <a:ext cx="5898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  <a:latin typeface="Avenir Next Medium" charset="0"/>
                <a:ea typeface="Avenir Next Medium" charset="0"/>
                <a:cs typeface="Avenir Next Medium" charset="0"/>
              </a:rPr>
              <a:t>On cycle 1,  the core will issue LD A2 and LD B2. </a:t>
            </a:r>
            <a:endParaRPr lang="en-US" sz="2000" dirty="0">
              <a:solidFill>
                <a:schemeClr val="accent5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nceton Template">
  <a:themeElements>
    <a:clrScheme name="Custom 11">
      <a:dk1>
        <a:srgbClr val="141414"/>
      </a:dk1>
      <a:lt1>
        <a:srgbClr val="FFFFFF"/>
      </a:lt1>
      <a:dk2>
        <a:srgbClr val="A0A0A0"/>
      </a:dk2>
      <a:lt2>
        <a:srgbClr val="333333"/>
      </a:lt2>
      <a:accent1>
        <a:srgbClr val="0BAC0C"/>
      </a:accent1>
      <a:accent2>
        <a:srgbClr val="BC2C30"/>
      </a:accent2>
      <a:accent3>
        <a:srgbClr val="4F81BD"/>
      </a:accent3>
      <a:accent4>
        <a:srgbClr val="666666"/>
      </a:accent4>
      <a:accent5>
        <a:srgbClr val="E87511"/>
      </a:accent5>
      <a:accent6>
        <a:srgbClr val="000000"/>
      </a:accent6>
      <a:hlink>
        <a:srgbClr val="006EF5"/>
      </a:hlink>
      <a:folHlink>
        <a:srgbClr val="C95FB5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18756</TotalTime>
  <Words>4464</Words>
  <Application>Microsoft Macintosh PowerPoint</Application>
  <PresentationFormat>On-screen Show (4:3)</PresentationFormat>
  <Paragraphs>951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 Rounded MT Bold</vt:lpstr>
      <vt:lpstr>Avenir Book</vt:lpstr>
      <vt:lpstr>Avenir Next</vt:lpstr>
      <vt:lpstr>Avenir Next Condensed Medium</vt:lpstr>
      <vt:lpstr>Avenir Next Demi Bold</vt:lpstr>
      <vt:lpstr>Avenir Next Medium</vt:lpstr>
      <vt:lpstr>Consolas</vt:lpstr>
      <vt:lpstr>Lucida Grande</vt:lpstr>
      <vt:lpstr>Tw Cen MT</vt:lpstr>
      <vt:lpstr>Wingdings</vt:lpstr>
      <vt:lpstr>Arial</vt:lpstr>
      <vt:lpstr>Princeton Template</vt:lpstr>
      <vt:lpstr>DeSC: Decoupled Supply-Compute Communication Management for Heterogeneous Architectures </vt:lpstr>
      <vt:lpstr>Accelerator Communication Challenge</vt:lpstr>
      <vt:lpstr>DeSC Solution</vt:lpstr>
      <vt:lpstr>Decoupling Communication and Computation</vt:lpstr>
      <vt:lpstr>DeSC: Decoupled Supply Compute  Communication Management</vt:lpstr>
      <vt:lpstr>Key Benefits of DeSC</vt:lpstr>
      <vt:lpstr>Presentation Outline</vt:lpstr>
      <vt:lpstr>Challenges in using OoO core as a SuppD</vt:lpstr>
      <vt:lpstr>Challenges in using OoO core as a SuppD</vt:lpstr>
      <vt:lpstr>Challenges in using OoO core as a SuppD</vt:lpstr>
      <vt:lpstr>Challenges in using OoO core as a SuppD</vt:lpstr>
      <vt:lpstr>Challenges in using OoO core as a SuppD</vt:lpstr>
      <vt:lpstr>Challenges in using OoO core as a SuppD</vt:lpstr>
      <vt:lpstr>Challenges in using OoO core as a SuppD</vt:lpstr>
      <vt:lpstr>Terminal Load Optimization in DeSC</vt:lpstr>
      <vt:lpstr>Terminal Load Optimization in DeSC</vt:lpstr>
      <vt:lpstr>Terminal Load Optimization in DeSC</vt:lpstr>
      <vt:lpstr>Using general purpose OoO core as a SuppD</vt:lpstr>
      <vt:lpstr>DeSC Loss of Decoupling Optimizations</vt:lpstr>
      <vt:lpstr>DeSC Loss of Decoupling Optimizations</vt:lpstr>
      <vt:lpstr>DeSC Performance Improvements</vt:lpstr>
      <vt:lpstr>DeSC Performance Improvements</vt:lpstr>
      <vt:lpstr>Conclusions</vt:lpstr>
      <vt:lpstr>DeSC: Decoupled Supply-Compute Communication Management for Heterogeneous Architectures </vt:lpstr>
      <vt:lpstr>More in Paper</vt:lpstr>
      <vt:lpstr>Backup : DeSC Hardware Diagram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Tae Jun Ham</dc:creator>
  <cp:keywords/>
  <dc:description/>
  <cp:lastModifiedBy>Tae Jun Ham</cp:lastModifiedBy>
  <cp:revision>2043</cp:revision>
  <cp:lastPrinted>2015-12-04T02:50:47Z</cp:lastPrinted>
  <dcterms:created xsi:type="dcterms:W3CDTF">2015-02-17T22:38:04Z</dcterms:created>
  <dcterms:modified xsi:type="dcterms:W3CDTF">2015-12-14T17:26:06Z</dcterms:modified>
  <cp:category/>
</cp:coreProperties>
</file>