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50" r:id="rId2"/>
    <p:sldId id="678" r:id="rId3"/>
    <p:sldId id="680" r:id="rId4"/>
    <p:sldId id="681" r:id="rId5"/>
    <p:sldId id="682" r:id="rId6"/>
    <p:sldId id="684" r:id="rId7"/>
    <p:sldId id="688" r:id="rId8"/>
    <p:sldId id="686" r:id="rId9"/>
    <p:sldId id="691" r:id="rId10"/>
    <p:sldId id="694" r:id="rId11"/>
    <p:sldId id="695" r:id="rId12"/>
    <p:sldId id="696" r:id="rId13"/>
    <p:sldId id="693" r:id="rId14"/>
    <p:sldId id="701" r:id="rId15"/>
    <p:sldId id="697" r:id="rId16"/>
    <p:sldId id="698" r:id="rId17"/>
    <p:sldId id="699" r:id="rId18"/>
    <p:sldId id="70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hes, Christopher J" initials="HCJ" lastIdx="11" clrIdx="0">
    <p:extLst>
      <p:ext uri="{19B8F6BF-5375-455C-9EA6-DF929625EA0E}">
        <p15:presenceInfo xmlns:p15="http://schemas.microsoft.com/office/powerpoint/2012/main" xmlns="" userId="S-1-5-21-725345543-602162358-527237240-335764" providerId="AD"/>
      </p:ext>
    </p:extLst>
  </p:cmAuthor>
  <p:cmAuthor id="2" name="Satish, Nadathur Rajagopalan" initials="SNR" lastIdx="3" clrIdx="1">
    <p:extLst>
      <p:ext uri="{19B8F6BF-5375-455C-9EA6-DF929625EA0E}">
        <p15:presenceInfo xmlns:p15="http://schemas.microsoft.com/office/powerpoint/2012/main" xmlns="" userId="S-1-5-21-725345543-602162358-527237240-1501729" providerId="AD"/>
      </p:ext>
    </p:extLst>
  </p:cmAuthor>
  <p:cmAuthor id="3" name="Xiangyao Yu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4E9"/>
    <a:srgbClr val="0DB2FC"/>
    <a:srgbClr val="249E2C"/>
    <a:srgbClr val="CDDD00"/>
    <a:srgbClr val="EBFF00"/>
    <a:srgbClr val="FF922A"/>
    <a:srgbClr val="FFA913"/>
    <a:srgbClr val="A2E803"/>
    <a:srgbClr val="8EE80D"/>
    <a:srgbClr val="22C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5" autoAdjust="0"/>
    <p:restoredTop sz="83126" autoAdjust="0"/>
  </p:normalViewPr>
  <p:slideViewPr>
    <p:cSldViewPr snapToGrid="0" snapToObjects="1">
      <p:cViewPr>
        <p:scale>
          <a:sx n="80" d="100"/>
          <a:sy n="80" d="100"/>
        </p:scale>
        <p:origin x="-1736" y="-360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3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xy:research:talks:MICRO%202015: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xy:research:talks:MICRO%202015: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xy:research:talks:MICRO%202015: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xy:research:talks:MICRO%202015: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xy:research:talks:MICRO%202015: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yxy:research:talks:MICRO%202015: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64102436722223"/>
          <c:y val="0.0464285714285714"/>
          <c:w val="0.787489629648029"/>
          <c:h val="0.7439766591676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Sheet1!$A$39</c:f>
              <c:strCache>
                <c:ptCount val="1"/>
                <c:pt idx="0">
                  <c:v>Indirect 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invertIfNegative val="0"/>
          <c:cat>
            <c:strRef>
              <c:f>Sheet1!$B$38:$I$38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Sheet1!$B$39:$I$39</c:f>
              <c:numCache>
                <c:formatCode>General</c:formatCode>
                <c:ptCount val="8"/>
                <c:pt idx="0">
                  <c:v>2.038758570665625</c:v>
                </c:pt>
                <c:pt idx="1">
                  <c:v>2.221473104056583</c:v>
                </c:pt>
                <c:pt idx="2">
                  <c:v>2.397723598415033</c:v>
                </c:pt>
                <c:pt idx="3">
                  <c:v>0.0</c:v>
                </c:pt>
                <c:pt idx="4">
                  <c:v>0.267615159199782</c:v>
                </c:pt>
                <c:pt idx="5">
                  <c:v>1.832923950585034</c:v>
                </c:pt>
                <c:pt idx="6">
                  <c:v>1.196067564064577</c:v>
                </c:pt>
                <c:pt idx="7">
                  <c:v>1.422080278140948</c:v>
                </c:pt>
              </c:numCache>
            </c:numRef>
          </c:val>
        </c:ser>
        <c:ser>
          <c:idx val="1"/>
          <c:order val="1"/>
          <c:tx>
            <c:strRef>
              <c:f>Sheet1!$A$40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249E2C"/>
            </a:solidFill>
            <a:ln>
              <a:solidFill>
                <a:srgbClr val="008000"/>
              </a:solidFill>
            </a:ln>
          </c:spPr>
          <c:invertIfNegative val="0"/>
          <c:cat>
            <c:strRef>
              <c:f>Sheet1!$B$38:$I$38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Sheet1!$B$40:$I$40</c:f>
              <c:numCache>
                <c:formatCode>General</c:formatCode>
                <c:ptCount val="8"/>
                <c:pt idx="0">
                  <c:v>0.440897213023099</c:v>
                </c:pt>
                <c:pt idx="1">
                  <c:v>0.784057480900064</c:v>
                </c:pt>
                <c:pt idx="2">
                  <c:v>0.564252001944892</c:v>
                </c:pt>
                <c:pt idx="3">
                  <c:v>1.013639204359926</c:v>
                </c:pt>
                <c:pt idx="4">
                  <c:v>1.517350851892431</c:v>
                </c:pt>
                <c:pt idx="5">
                  <c:v>0.471897104856186</c:v>
                </c:pt>
                <c:pt idx="6">
                  <c:v>1.311366768896177</c:v>
                </c:pt>
                <c:pt idx="7">
                  <c:v>0.871922946553254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65145928"/>
        <c:axId val="-2065142872"/>
      </c:barChart>
      <c:catAx>
        <c:axId val="-2065145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65142872"/>
        <c:crosses val="autoZero"/>
        <c:auto val="1"/>
        <c:lblAlgn val="ctr"/>
        <c:lblOffset val="100"/>
        <c:noMultiLvlLbl val="0"/>
      </c:catAx>
      <c:valAx>
        <c:axId val="-2065142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Execution Time vs. Perfect </a:t>
                </a:r>
                <a:r>
                  <a:rPr lang="en-US" sz="1400" dirty="0" err="1" smtClean="0"/>
                  <a:t>Prefetch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65145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2890409597854"/>
          <c:y val="0.88541816647919"/>
          <c:w val="0.262787823840632"/>
          <c:h val="0.11130652418447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045353148868"/>
          <c:y val="0.0601851851851852"/>
          <c:w val="0.879102096290496"/>
          <c:h val="0.725247156605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Sheet1!$B$8:$I$8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Sheet1!$B$9:$I$9</c:f>
              <c:numCache>
                <c:formatCode>General</c:formatCode>
                <c:ptCount val="8"/>
                <c:pt idx="0">
                  <c:v>0.403281780712483</c:v>
                </c:pt>
                <c:pt idx="1">
                  <c:v>0.332719954674633</c:v>
                </c:pt>
                <c:pt idx="2">
                  <c:v>0.337612504261847</c:v>
                </c:pt>
                <c:pt idx="3">
                  <c:v>0.986544320403882</c:v>
                </c:pt>
                <c:pt idx="4">
                  <c:v>0.560234757292717</c:v>
                </c:pt>
                <c:pt idx="5">
                  <c:v>0.433873162360783</c:v>
                </c:pt>
                <c:pt idx="6">
                  <c:v>0.398814033474293</c:v>
                </c:pt>
                <c:pt idx="7">
                  <c:v>0.493297216168663</c:v>
                </c:pt>
              </c:numCache>
            </c:numRef>
          </c:val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IMP</c:v>
                </c:pt>
              </c:strCache>
            </c:strRef>
          </c:tx>
          <c:invertIfNegative val="0"/>
          <c:cat>
            <c:strRef>
              <c:f>Sheet1!$B$8:$I$8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Sheet1!$B$10:$I$10</c:f>
              <c:numCache>
                <c:formatCode>General</c:formatCode>
                <c:ptCount val="8"/>
                <c:pt idx="0">
                  <c:v>0.946394894271675</c:v>
                </c:pt>
                <c:pt idx="1">
                  <c:v>0.507805271688587</c:v>
                </c:pt>
                <c:pt idx="2">
                  <c:v>0.707529701589911</c:v>
                </c:pt>
                <c:pt idx="3">
                  <c:v>0.987689274860726</c:v>
                </c:pt>
                <c:pt idx="4">
                  <c:v>0.693890047703522</c:v>
                </c:pt>
                <c:pt idx="5">
                  <c:v>0.918994384921248</c:v>
                </c:pt>
                <c:pt idx="6">
                  <c:v>0.631670613389045</c:v>
                </c:pt>
                <c:pt idx="7">
                  <c:v>0.770567741203531</c:v>
                </c:pt>
              </c:numCache>
            </c:numRef>
          </c:val>
        </c:ser>
        <c:ser>
          <c:idx val="2"/>
          <c:order val="2"/>
          <c:tx>
            <c:strRef>
              <c:f>Sheet1!$A$11</c:f>
              <c:strCache>
                <c:ptCount val="1"/>
                <c:pt idx="0">
                  <c:v>SW Prefetch</c:v>
                </c:pt>
              </c:strCache>
            </c:strRef>
          </c:tx>
          <c:invertIfNegative val="0"/>
          <c:cat>
            <c:strRef>
              <c:f>Sheet1!$B$8:$I$8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Sheet1!$B$11:$I$11</c:f>
              <c:numCache>
                <c:formatCode>General</c:formatCode>
                <c:ptCount val="8"/>
                <c:pt idx="0">
                  <c:v>0.768001501089905</c:v>
                </c:pt>
                <c:pt idx="1">
                  <c:v>0.470412193756186</c:v>
                </c:pt>
                <c:pt idx="2">
                  <c:v>0.665524149589777</c:v>
                </c:pt>
                <c:pt idx="3">
                  <c:v>0.987766532845162</c:v>
                </c:pt>
                <c:pt idx="4">
                  <c:v>0.608342298401458</c:v>
                </c:pt>
                <c:pt idx="5">
                  <c:v>0.660272010285077</c:v>
                </c:pt>
                <c:pt idx="6">
                  <c:v>0.567625184217086</c:v>
                </c:pt>
                <c:pt idx="7">
                  <c:v>0.675420552883521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0771000"/>
        <c:axId val="-2101092312"/>
      </c:barChart>
      <c:catAx>
        <c:axId val="-2100771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01092312"/>
        <c:crosses val="autoZero"/>
        <c:auto val="1"/>
        <c:lblAlgn val="ctr"/>
        <c:lblOffset val="100"/>
        <c:noMultiLvlLbl val="0"/>
      </c:catAx>
      <c:valAx>
        <c:axId val="-210109231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 up vs. Perfect Prefetch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0077100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42810100126373"/>
          <c:y val="0.886983336385277"/>
          <c:w val="0.369036526684164"/>
          <c:h val="0.11226268591426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25187363628"/>
          <c:y val="0.078703604989415"/>
          <c:w val="0.882094351205455"/>
          <c:h val="0.628024934383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Sheet1!$A$50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Sheet1!$B$49:$I$49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Sheet1!$B$50:$I$50</c:f>
              <c:numCache>
                <c:formatCode>General</c:formatCode>
                <c:ptCount val="8"/>
                <c:pt idx="0">
                  <c:v>0.422725926818213</c:v>
                </c:pt>
                <c:pt idx="1">
                  <c:v>0.333809273924181</c:v>
                </c:pt>
                <c:pt idx="2">
                  <c:v>0.557067114947775</c:v>
                </c:pt>
                <c:pt idx="3">
                  <c:v>0.971178012635617</c:v>
                </c:pt>
                <c:pt idx="4">
                  <c:v>0.527357721281801</c:v>
                </c:pt>
                <c:pt idx="5">
                  <c:v>0.438386729073132</c:v>
                </c:pt>
                <c:pt idx="6">
                  <c:v>0.44647452815168</c:v>
                </c:pt>
                <c:pt idx="7">
                  <c:v>0.528142758118914</c:v>
                </c:pt>
              </c:numCache>
            </c:numRef>
          </c:val>
        </c:ser>
        <c:ser>
          <c:idx val="1"/>
          <c:order val="1"/>
          <c:tx>
            <c:strRef>
              <c:f>Sheet1!$A$51</c:f>
              <c:strCache>
                <c:ptCount val="1"/>
                <c:pt idx="0">
                  <c:v>IMP</c:v>
                </c:pt>
              </c:strCache>
            </c:strRef>
          </c:tx>
          <c:invertIfNegative val="0"/>
          <c:cat>
            <c:strRef>
              <c:f>Sheet1!$B$49:$I$49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Sheet1!$B$51:$I$51</c:f>
              <c:numCache>
                <c:formatCode>General</c:formatCode>
                <c:ptCount val="8"/>
                <c:pt idx="0">
                  <c:v>1.00845794993343</c:v>
                </c:pt>
                <c:pt idx="1">
                  <c:v>0.530891242634549</c:v>
                </c:pt>
                <c:pt idx="2">
                  <c:v>0.683836769587152</c:v>
                </c:pt>
                <c:pt idx="3">
                  <c:v>0.989484305296906</c:v>
                </c:pt>
                <c:pt idx="4">
                  <c:v>0.654758116752193</c:v>
                </c:pt>
                <c:pt idx="5">
                  <c:v>1.00468038053667</c:v>
                </c:pt>
                <c:pt idx="6">
                  <c:v>0.714682281556278</c:v>
                </c:pt>
                <c:pt idx="7">
                  <c:v>0.798113006613885</c:v>
                </c:pt>
              </c:numCache>
            </c:numRef>
          </c:val>
        </c:ser>
        <c:ser>
          <c:idx val="2"/>
          <c:order val="2"/>
          <c:tx>
            <c:strRef>
              <c:f>Sheet1!$A$52</c:f>
              <c:strCache>
                <c:ptCount val="1"/>
                <c:pt idx="0">
                  <c:v>IMP + Partial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Sheet1!$B$49:$I$49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Sheet1!$B$52:$I$52</c:f>
              <c:numCache>
                <c:formatCode>General</c:formatCode>
                <c:ptCount val="8"/>
                <c:pt idx="0">
                  <c:v>1.47830336454344</c:v>
                </c:pt>
                <c:pt idx="1">
                  <c:v>0.629421273901556</c:v>
                </c:pt>
                <c:pt idx="2">
                  <c:v>0.596830867441588</c:v>
                </c:pt>
                <c:pt idx="3">
                  <c:v>0.989737389220713</c:v>
                </c:pt>
                <c:pt idx="4">
                  <c:v>0.620400833807032</c:v>
                </c:pt>
                <c:pt idx="5">
                  <c:v>1.05289218380501</c:v>
                </c:pt>
                <c:pt idx="6">
                  <c:v>0.742231467549001</c:v>
                </c:pt>
                <c:pt idx="7">
                  <c:v>0.872831054324049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5640840"/>
        <c:axId val="-2065637864"/>
      </c:barChart>
      <c:catAx>
        <c:axId val="-20656408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5637864"/>
        <c:crosses val="autoZero"/>
        <c:auto val="1"/>
        <c:lblAlgn val="ctr"/>
        <c:lblOffset val="100"/>
        <c:noMultiLvlLbl val="0"/>
      </c:catAx>
      <c:valAx>
        <c:axId val="-2065637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 up vs. Perfect Prefetch</a:t>
                </a:r>
              </a:p>
              <a:p>
                <a:pPr>
                  <a:defRPr sz="1600"/>
                </a:pP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65640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9418579831136"/>
          <c:y val="0.850289287609541"/>
          <c:w val="0.463788659793814"/>
          <c:h val="0.149299722951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72561165528985"/>
          <c:y val="0.0620366724992709"/>
          <c:w val="0.922298805070808"/>
          <c:h val="0.737856219192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Sheet1!$A$67</c:f>
              <c:strCache>
                <c:ptCount val="1"/>
                <c:pt idx="0">
                  <c:v>Stream</c:v>
                </c:pt>
              </c:strCache>
            </c:strRef>
          </c:tx>
          <c:invertIfNegative val="0"/>
          <c:cat>
            <c:strRef>
              <c:f>Sheet1!$B$66:$I$66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Sheet1!$B$67:$I$67</c:f>
              <c:numCache>
                <c:formatCode>General</c:formatCode>
                <c:ptCount val="8"/>
                <c:pt idx="0">
                  <c:v>0.08</c:v>
                </c:pt>
                <c:pt idx="1">
                  <c:v>0.07</c:v>
                </c:pt>
                <c:pt idx="2">
                  <c:v>0.28</c:v>
                </c:pt>
                <c:pt idx="3">
                  <c:v>0.56</c:v>
                </c:pt>
                <c:pt idx="4">
                  <c:v>0.22</c:v>
                </c:pt>
                <c:pt idx="5">
                  <c:v>0.38</c:v>
                </c:pt>
                <c:pt idx="6">
                  <c:v>0.37</c:v>
                </c:pt>
                <c:pt idx="7">
                  <c:v>0.28</c:v>
                </c:pt>
              </c:numCache>
            </c:numRef>
          </c:val>
        </c:ser>
        <c:ser>
          <c:idx val="1"/>
          <c:order val="1"/>
          <c:tx>
            <c:strRef>
              <c:f>Sheet1!$A$68</c:f>
              <c:strCache>
                <c:ptCount val="1"/>
                <c:pt idx="0">
                  <c:v>Stream + IMP</c:v>
                </c:pt>
              </c:strCache>
            </c:strRef>
          </c:tx>
          <c:invertIfNegative val="0"/>
          <c:cat>
            <c:strRef>
              <c:f>Sheet1!$B$66:$I$66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Sheet1!$B$68:$I$68</c:f>
              <c:numCache>
                <c:formatCode>General</c:formatCode>
                <c:ptCount val="8"/>
                <c:pt idx="0">
                  <c:v>0.96</c:v>
                </c:pt>
                <c:pt idx="1">
                  <c:v>0.91</c:v>
                </c:pt>
                <c:pt idx="2">
                  <c:v>0.74</c:v>
                </c:pt>
                <c:pt idx="3">
                  <c:v>0.67</c:v>
                </c:pt>
                <c:pt idx="4">
                  <c:v>0.78</c:v>
                </c:pt>
                <c:pt idx="5">
                  <c:v>0.99</c:v>
                </c:pt>
                <c:pt idx="6">
                  <c:v>0.87</c:v>
                </c:pt>
                <c:pt idx="7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0365224"/>
        <c:axId val="2132421896"/>
      </c:barChart>
      <c:catAx>
        <c:axId val="-2070365224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421896"/>
        <c:crosses val="autoZero"/>
        <c:auto val="1"/>
        <c:lblAlgn val="ctr"/>
        <c:lblOffset val="100"/>
        <c:noMultiLvlLbl val="0"/>
      </c:catAx>
      <c:valAx>
        <c:axId val="2132421896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036522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87888188976378"/>
          <c:y val="0.889241149734332"/>
          <c:w val="0.485633079598876"/>
          <c:h val="0.1103616925933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30526864289023"/>
          <c:y val="0.0430820215410108"/>
          <c:w val="0.931970125057897"/>
          <c:h val="0.750301195780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Sheet1!$A$71</c:f>
              <c:strCache>
                <c:ptCount val="1"/>
                <c:pt idx="0">
                  <c:v>Stream</c:v>
                </c:pt>
              </c:strCache>
            </c:strRef>
          </c:tx>
          <c:invertIfNegative val="0"/>
          <c:cat>
            <c:strRef>
              <c:f>Sheet1!$B$70:$I$70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Sheet1!$B$71:$I$71</c:f>
              <c:numCache>
                <c:formatCode>General</c:formatCode>
                <c:ptCount val="8"/>
                <c:pt idx="0">
                  <c:v>1.0</c:v>
                </c:pt>
                <c:pt idx="1">
                  <c:v>0.5</c:v>
                </c:pt>
                <c:pt idx="2">
                  <c:v>0.87</c:v>
                </c:pt>
                <c:pt idx="3">
                  <c:v>0.7</c:v>
                </c:pt>
                <c:pt idx="4">
                  <c:v>0.5</c:v>
                </c:pt>
                <c:pt idx="5">
                  <c:v>0.98</c:v>
                </c:pt>
                <c:pt idx="6">
                  <c:v>0.97</c:v>
                </c:pt>
                <c:pt idx="7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Sheet1!$A$72</c:f>
              <c:strCache>
                <c:ptCount val="1"/>
                <c:pt idx="0">
                  <c:v>Stream + IMP</c:v>
                </c:pt>
              </c:strCache>
            </c:strRef>
          </c:tx>
          <c:invertIfNegative val="0"/>
          <c:cat>
            <c:strRef>
              <c:f>Sheet1!$B$70:$I$70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Sheet1!$B$72:$I$72</c:f>
              <c:numCache>
                <c:formatCode>General</c:formatCode>
                <c:ptCount val="8"/>
                <c:pt idx="0">
                  <c:v>1.0</c:v>
                </c:pt>
                <c:pt idx="1">
                  <c:v>0.72</c:v>
                </c:pt>
                <c:pt idx="2">
                  <c:v>0.94</c:v>
                </c:pt>
                <c:pt idx="3">
                  <c:v>0.72</c:v>
                </c:pt>
                <c:pt idx="4">
                  <c:v>0.66</c:v>
                </c:pt>
                <c:pt idx="5">
                  <c:v>0.98</c:v>
                </c:pt>
                <c:pt idx="6">
                  <c:v>0.96</c:v>
                </c:pt>
                <c:pt idx="7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4837048"/>
        <c:axId val="-2067104872"/>
      </c:barChart>
      <c:catAx>
        <c:axId val="-21148370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7104872"/>
        <c:crosses val="autoZero"/>
        <c:auto val="1"/>
        <c:lblAlgn val="ctr"/>
        <c:lblOffset val="100"/>
        <c:noMultiLvlLbl val="0"/>
      </c:catAx>
      <c:valAx>
        <c:axId val="-2067104872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483704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88258105604446"/>
          <c:y val="0.870893280013569"/>
          <c:w val="0.454388953219083"/>
          <c:h val="0.1264816131620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11026203691752"/>
          <c:y val="0.0405774433163101"/>
          <c:w val="0.936861695566743"/>
          <c:h val="0.739846729829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Sheet1!$A$75</c:f>
              <c:strCache>
                <c:ptCount val="1"/>
                <c:pt idx="0">
                  <c:v>Stream</c:v>
                </c:pt>
              </c:strCache>
            </c:strRef>
          </c:tx>
          <c:invertIfNegative val="0"/>
          <c:cat>
            <c:strRef>
              <c:f>Sheet1!$B$74:$I$74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Sheet1!$B$75:$I$75</c:f>
              <c:numCache>
                <c:formatCode>General</c:formatCode>
                <c:ptCount val="8"/>
                <c:pt idx="0">
                  <c:v>3.07</c:v>
                </c:pt>
                <c:pt idx="1">
                  <c:v>5.78</c:v>
                </c:pt>
                <c:pt idx="2">
                  <c:v>3.36</c:v>
                </c:pt>
                <c:pt idx="3">
                  <c:v>2.21</c:v>
                </c:pt>
                <c:pt idx="4">
                  <c:v>5.9</c:v>
                </c:pt>
                <c:pt idx="5">
                  <c:v>1.89</c:v>
                </c:pt>
                <c:pt idx="6">
                  <c:v>3.25</c:v>
                </c:pt>
                <c:pt idx="7">
                  <c:v>3.64</c:v>
                </c:pt>
              </c:numCache>
            </c:numRef>
          </c:val>
        </c:ser>
        <c:ser>
          <c:idx val="1"/>
          <c:order val="1"/>
          <c:tx>
            <c:strRef>
              <c:f>Sheet1!$A$76</c:f>
              <c:strCache>
                <c:ptCount val="1"/>
                <c:pt idx="0">
                  <c:v>Stream + IMP</c:v>
                </c:pt>
              </c:strCache>
            </c:strRef>
          </c:tx>
          <c:invertIfNegative val="0"/>
          <c:cat>
            <c:strRef>
              <c:f>Sheet1!$B$74:$I$74</c:f>
              <c:strCache>
                <c:ptCount val="8"/>
                <c:pt idx="0">
                  <c:v>pagerank</c:v>
                </c:pt>
                <c:pt idx="1">
                  <c:v>tri_cnt</c:v>
                </c:pt>
                <c:pt idx="2">
                  <c:v>graph500</c:v>
                </c:pt>
                <c:pt idx="3">
                  <c:v>sgd</c:v>
                </c:pt>
                <c:pt idx="4">
                  <c:v>lsh</c:v>
                </c:pt>
                <c:pt idx="5">
                  <c:v>spmv</c:v>
                </c:pt>
                <c:pt idx="6">
                  <c:v>symgs</c:v>
                </c:pt>
                <c:pt idx="7">
                  <c:v>avg</c:v>
                </c:pt>
              </c:strCache>
            </c:strRef>
          </c:cat>
          <c:val>
            <c:numRef>
              <c:f>Sheet1!$B$76:$I$76</c:f>
              <c:numCache>
                <c:formatCode>General</c:formatCode>
                <c:ptCount val="8"/>
                <c:pt idx="0">
                  <c:v>1.13</c:v>
                </c:pt>
                <c:pt idx="1">
                  <c:v>3.57</c:v>
                </c:pt>
                <c:pt idx="2">
                  <c:v>1.16</c:v>
                </c:pt>
                <c:pt idx="3">
                  <c:v>1.68</c:v>
                </c:pt>
                <c:pt idx="4">
                  <c:v>4.04</c:v>
                </c:pt>
                <c:pt idx="5">
                  <c:v>1.0</c:v>
                </c:pt>
                <c:pt idx="6">
                  <c:v>2.01</c:v>
                </c:pt>
                <c:pt idx="7">
                  <c:v>2.15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1443544"/>
        <c:axId val="-2071115032"/>
      </c:barChart>
      <c:catAx>
        <c:axId val="-20714435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71115032"/>
        <c:crosses val="autoZero"/>
        <c:auto val="1"/>
        <c:lblAlgn val="ctr"/>
        <c:lblOffset val="100"/>
        <c:noMultiLvlLbl val="0"/>
      </c:catAx>
      <c:valAx>
        <c:axId val="-2071115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1443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1425153822985"/>
          <c:y val="0.880544774910704"/>
          <c:w val="0.458993789710712"/>
          <c:h val="0.1191285901882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28EE639D-154D-C247-B024-62291E375975}" type="datetime1">
              <a:rPr lang="en-US"/>
              <a:pPr>
                <a:defRPr/>
              </a:pPr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392E106-51DA-0C4B-AF11-7A4C55259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00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92E66E5-D224-2043-B2A9-E1DEC8E986C3}" type="datetime1">
              <a:rPr lang="en-US"/>
              <a:pPr>
                <a:defRPr/>
              </a:pPr>
              <a:t>12/7/15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AE7639C-16EF-BE49-A567-256E1563B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8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3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7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8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85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9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7639C-16EF-BE49-A567-256E1563B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IT_logo_s6_r_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988" y="5930900"/>
            <a:ext cx="1176337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logo-2C-notext-pc.t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88250" y="5657850"/>
            <a:ext cx="1452563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FB7B-6536-C44F-B952-1DFAFAC23658}" type="datetime1">
              <a:rPr lang="en-US" smtClean="0"/>
              <a:t>12/7/15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7C66-BFEF-B244-BFE5-3DCD55868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14B41-978F-CB4D-AC4C-3E3B179B7D25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53CB-FA96-734A-B724-903F65EFD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C2BA-1046-1C4F-B7D9-E2F0BCBF0AAD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8FFF-3260-B743-B585-DF691A818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-2C-notext-pc.t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5613" y="0"/>
            <a:ext cx="106838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MIT_logo_s6_r_g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25" y="128588"/>
            <a:ext cx="83343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0" y="1152525"/>
            <a:ext cx="9144000" cy="0"/>
          </a:xfrm>
          <a:prstGeom prst="line">
            <a:avLst/>
          </a:prstGeom>
          <a:ln w="50800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8000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21CE-823F-0348-90BB-487E8093C2C4}" type="datetime1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40BD2-233A-2744-989D-7A0C4E105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978D-FC1D-384E-B37F-C29FE00D79DA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4FC5-9BC9-8D46-8A6C-A5F0EF775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02776-758E-C345-AA85-15548CDB88C1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9B092-3461-2949-8E27-AF3DB2EC1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0327-4328-2B45-B736-18B170CFCF1C}" type="datetime1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0476-CC25-C645-A054-2A423D12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1A22-4A6A-8146-BD7D-D4814BA05AF0}" type="datetime1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B2B2-97FA-EB4F-954C-0F23F9AC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D8F6-6CA2-0246-9506-7631F932694E}" type="datetime1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92D8-8901-0241-AEA6-36E62D2C7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000FF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A38E-DDE9-A742-8320-95C219710A5C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45A3-C26C-0546-BE1F-FC28AE272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8A6E-3BF3-E349-8964-18E7F5F4D5EC}" type="datetime1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C8ED-AAF8-BC4E-8B0F-9B856EADA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2F9C8F9-EAE3-1347-BAA8-12B880C9C3DB}" type="datetime1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958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7F7F7F"/>
                </a:solidFill>
                <a:latin typeface="Calibri" charset="0"/>
              </a:defRPr>
            </a:lvl1pPr>
          </a:lstStyle>
          <a:p>
            <a:pPr>
              <a:defRPr/>
            </a:pPr>
            <a:fld id="{B11F2F49-462E-1E44-B83D-8B85F0BBB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1006"/>
            <a:ext cx="7772400" cy="1341188"/>
          </a:xfrm>
        </p:spPr>
        <p:txBody>
          <a:bodyPr/>
          <a:lstStyle/>
          <a:p>
            <a:r>
              <a:rPr lang="en-GB" b="1" dirty="0" smtClean="0"/>
              <a:t>IMP</a:t>
            </a:r>
            <a:r>
              <a:rPr lang="en-GB" dirty="0" smtClean="0"/>
              <a:t>: </a:t>
            </a:r>
            <a:r>
              <a:rPr lang="en-GB" b="1" dirty="0" smtClean="0"/>
              <a:t>I</a:t>
            </a:r>
            <a:r>
              <a:rPr lang="en-GB" dirty="0" smtClean="0"/>
              <a:t>ndirect </a:t>
            </a:r>
            <a:r>
              <a:rPr lang="en-GB" b="1" dirty="0"/>
              <a:t>M</a:t>
            </a:r>
            <a:r>
              <a:rPr lang="en-GB" dirty="0"/>
              <a:t>emory </a:t>
            </a:r>
            <a:r>
              <a:rPr lang="en-GB" b="1" dirty="0" err="1" smtClean="0"/>
              <a:t>P</a:t>
            </a:r>
            <a:r>
              <a:rPr lang="en-GB" dirty="0" err="1" smtClean="0"/>
              <a:t>refetcher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386" y="4272752"/>
            <a:ext cx="8323384" cy="130743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Xiangyao Yu</a:t>
            </a:r>
            <a:r>
              <a:rPr lang="en-US" sz="2400" baseline="30000" dirty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Christopher J. </a:t>
            </a:r>
            <a:r>
              <a:rPr lang="en-US" sz="2400" dirty="0" smtClean="0"/>
              <a:t>Hughes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/>
              <a:t>Nadathur</a:t>
            </a:r>
            <a:r>
              <a:rPr lang="en-US" sz="2400" dirty="0"/>
              <a:t> </a:t>
            </a:r>
            <a:r>
              <a:rPr lang="en-US" sz="2400" dirty="0" smtClean="0"/>
              <a:t>Satish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</a:t>
            </a:r>
            <a:r>
              <a:rPr lang="en-US" altLang="zh-CN" sz="2400" dirty="0" err="1" smtClean="0"/>
              <a:t>Srinivas</a:t>
            </a:r>
            <a:r>
              <a:rPr lang="en-US" altLang="zh-CN" sz="2400" dirty="0" smtClean="0"/>
              <a:t> Devadas</a:t>
            </a:r>
            <a:r>
              <a:rPr lang="en-US" altLang="zh-CN" sz="2400" baseline="30000" dirty="0" smtClean="0"/>
              <a:t>1</a:t>
            </a:r>
            <a:endParaRPr lang="en-US" sz="2400" dirty="0" smtClean="0"/>
          </a:p>
          <a:p>
            <a:pPr>
              <a:lnSpc>
                <a:spcPct val="210000"/>
              </a:lnSpc>
            </a:pPr>
            <a:r>
              <a:rPr lang="en-US" sz="2400" dirty="0" smtClean="0"/>
              <a:t>CSAIL, MIT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r>
              <a:rPr lang="en-US" sz="2400" dirty="0" smtClean="0"/>
              <a:t>Parallel Computing Lab, Intel</a:t>
            </a:r>
            <a:r>
              <a:rPr lang="en-US" sz="2400" baseline="30000" dirty="0" smtClean="0"/>
              <a:t>2</a:t>
            </a:r>
            <a:endParaRPr lang="en-US" sz="2400" dirty="0" smtClean="0"/>
          </a:p>
        </p:txBody>
      </p:sp>
      <p:pic>
        <p:nvPicPr>
          <p:cNvPr id="3" name="Picture 2" descr="imp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8"/>
          <a:stretch/>
        </p:blipFill>
        <p:spPr>
          <a:xfrm>
            <a:off x="3248177" y="587375"/>
            <a:ext cx="2773333" cy="19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5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Multi-way indirection</a:t>
            </a:r>
          </a:p>
          <a:p>
            <a:pPr lvl="1"/>
            <a:r>
              <a:rPr lang="en-US" dirty="0" smtClean="0"/>
              <a:t>A[B[</a:t>
            </a:r>
            <a:r>
              <a:rPr lang="en-US" dirty="0" err="1" smtClean="0"/>
              <a:t>i</a:t>
            </a:r>
            <a:r>
              <a:rPr lang="en-US" dirty="0" smtClean="0"/>
              <a:t>]] and C[B[</a:t>
            </a:r>
            <a:r>
              <a:rPr lang="en-US" dirty="0" err="1" smtClean="0"/>
              <a:t>i</a:t>
            </a:r>
            <a:r>
              <a:rPr lang="en-US" dirty="0" smtClean="0"/>
              <a:t>]]</a:t>
            </a:r>
          </a:p>
          <a:p>
            <a:r>
              <a:rPr lang="en-US" dirty="0" smtClean="0"/>
              <a:t>Multi-level indirection</a:t>
            </a:r>
          </a:p>
          <a:p>
            <a:pPr lvl="1"/>
            <a:r>
              <a:rPr lang="en-US" dirty="0" smtClean="0"/>
              <a:t>A[B[C[</a:t>
            </a:r>
            <a:r>
              <a:rPr lang="en-US" dirty="0" err="1" smtClean="0"/>
              <a:t>i</a:t>
            </a:r>
            <a:r>
              <a:rPr lang="en-US" dirty="0" smtClean="0"/>
              <a:t>]]]</a:t>
            </a:r>
          </a:p>
          <a:p>
            <a:r>
              <a:rPr lang="en-US" dirty="0" smtClean="0"/>
              <a:t>Load partial </a:t>
            </a:r>
            <a:r>
              <a:rPr lang="en-US" dirty="0" err="1" smtClean="0"/>
              <a:t>cacheline</a:t>
            </a:r>
            <a:r>
              <a:rPr lang="en-US" dirty="0" smtClean="0"/>
              <a:t> for indirect accesses</a:t>
            </a:r>
          </a:p>
          <a:p>
            <a:pPr lvl="1"/>
            <a:r>
              <a:rPr lang="en-US" dirty="0" smtClean="0"/>
              <a:t>Little spatial locality</a:t>
            </a:r>
          </a:p>
          <a:p>
            <a:pPr lvl="1"/>
            <a:r>
              <a:rPr lang="en-US" dirty="0" smtClean="0"/>
              <a:t>IMP </a:t>
            </a:r>
            <a:r>
              <a:rPr lang="en-US" dirty="0"/>
              <a:t>can help predict access </a:t>
            </a:r>
            <a:r>
              <a:rPr lang="en-US" dirty="0" smtClean="0"/>
              <a:t>granularity</a:t>
            </a:r>
          </a:p>
          <a:p>
            <a:r>
              <a:rPr lang="en-US" dirty="0" smtClean="0"/>
              <a:t>See paper for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999"/>
            <a:ext cx="8229600" cy="53244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Graphite </a:t>
            </a:r>
            <a:r>
              <a:rPr lang="en-US" dirty="0" smtClean="0"/>
              <a:t>simulator</a:t>
            </a:r>
          </a:p>
          <a:p>
            <a:r>
              <a:rPr lang="en-US" dirty="0" smtClean="0"/>
              <a:t>System configuration</a:t>
            </a:r>
            <a:endParaRPr lang="en-US" dirty="0"/>
          </a:p>
          <a:p>
            <a:pPr lvl="1"/>
            <a:r>
              <a:rPr lang="en-US" dirty="0" smtClean="0"/>
              <a:t>Core : 64 In</a:t>
            </a:r>
            <a:r>
              <a:rPr lang="en-US" dirty="0"/>
              <a:t>-order, single issue </a:t>
            </a:r>
            <a:endParaRPr lang="en-US" dirty="0" smtClean="0"/>
          </a:p>
          <a:p>
            <a:pPr lvl="1"/>
            <a:r>
              <a:rPr lang="en-US" dirty="0" smtClean="0"/>
              <a:t>L1 Cache: 32KB </a:t>
            </a:r>
            <a:r>
              <a:rPr lang="en-US" dirty="0" err="1"/>
              <a:t>Dcache</a:t>
            </a:r>
            <a:r>
              <a:rPr lang="en-US" dirty="0"/>
              <a:t>, 16KB </a:t>
            </a:r>
            <a:r>
              <a:rPr lang="en-US" dirty="0" err="1" smtClean="0"/>
              <a:t>Icache</a:t>
            </a:r>
            <a:endParaRPr lang="en-US" dirty="0" smtClean="0"/>
          </a:p>
          <a:p>
            <a:pPr lvl="1"/>
            <a:r>
              <a:rPr lang="en-US" dirty="0" smtClean="0"/>
              <a:t>Shared L2 Cache: each tile 256 KB (16 MB in total)</a:t>
            </a:r>
            <a:endParaRPr lang="en-US" dirty="0"/>
          </a:p>
          <a:p>
            <a:pPr lvl="1"/>
            <a:r>
              <a:rPr lang="en-US" dirty="0" smtClean="0"/>
              <a:t>Memory: DRAMSim2</a:t>
            </a:r>
            <a:endParaRPr lang="en-US" dirty="0"/>
          </a:p>
          <a:p>
            <a:pPr lvl="1"/>
            <a:r>
              <a:rPr lang="en-US" dirty="0"/>
              <a:t>On-die network: mesh, 2 cycles/hop, 64-bit </a:t>
            </a:r>
            <a:r>
              <a:rPr lang="en-US" dirty="0" smtClean="0"/>
              <a:t>flits</a:t>
            </a:r>
          </a:p>
          <a:p>
            <a:r>
              <a:rPr lang="en-US" dirty="0" smtClean="0"/>
              <a:t>IMP configuration</a:t>
            </a:r>
          </a:p>
          <a:p>
            <a:pPr lvl="1"/>
            <a:r>
              <a:rPr lang="en-US" dirty="0" err="1" smtClean="0"/>
              <a:t>Prefetch</a:t>
            </a:r>
            <a:r>
              <a:rPr lang="en-US" dirty="0" smtClean="0"/>
              <a:t> table: 16 entries, max </a:t>
            </a:r>
            <a:r>
              <a:rPr lang="en-US" dirty="0" err="1" smtClean="0"/>
              <a:t>prefetch</a:t>
            </a:r>
            <a:r>
              <a:rPr lang="en-US" dirty="0" smtClean="0"/>
              <a:t> distance = 16</a:t>
            </a:r>
          </a:p>
          <a:p>
            <a:pPr lvl="2"/>
            <a:r>
              <a:rPr lang="en-US" dirty="0" smtClean="0"/>
              <a:t>storage overhead: less than 256 bytes</a:t>
            </a:r>
          </a:p>
          <a:p>
            <a:pPr lvl="2"/>
            <a:r>
              <a:rPr lang="en-US" dirty="0" smtClean="0"/>
              <a:t>energy overhead: less than 3%</a:t>
            </a:r>
          </a:p>
          <a:p>
            <a:pPr lvl="1"/>
            <a:r>
              <a:rPr lang="en-US" dirty="0" smtClean="0"/>
              <a:t>Indirect pattern detector: </a:t>
            </a:r>
            <a:r>
              <a:rPr lang="en-US" altLang="zh-CN" dirty="0" smtClean="0"/>
              <a:t>4 entries</a:t>
            </a:r>
            <a:endParaRPr lang="en-US" dirty="0" smtClean="0"/>
          </a:p>
          <a:p>
            <a:pPr lvl="2"/>
            <a:r>
              <a:rPr lang="en-US" dirty="0" smtClean="0"/>
              <a:t>storage overhead: 450 bytes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6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Performance vs. Perfect </a:t>
            </a:r>
            <a:r>
              <a:rPr lang="en-US" sz="4000" dirty="0" err="1" smtClean="0"/>
              <a:t>Prefetcher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10126"/>
            <a:ext cx="8229600" cy="1698624"/>
          </a:xfrm>
        </p:spPr>
        <p:txBody>
          <a:bodyPr/>
          <a:lstStyle/>
          <a:p>
            <a:r>
              <a:rPr lang="en-US" dirty="0" smtClean="0"/>
              <a:t>IMP gives 1.56x speedup on average</a:t>
            </a:r>
          </a:p>
          <a:p>
            <a:r>
              <a:rPr lang="en-US" dirty="0" smtClean="0"/>
              <a:t>SW </a:t>
            </a:r>
            <a:r>
              <a:rPr lang="en-US" dirty="0" err="1" smtClean="0"/>
              <a:t>prefetch</a:t>
            </a:r>
            <a:r>
              <a:rPr lang="en-US" dirty="0" smtClean="0"/>
              <a:t> incurs 29% (up to 2x) more instructions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41474"/>
              </p:ext>
            </p:extLst>
          </p:nvPr>
        </p:nvGraphicFramePr>
        <p:xfrm>
          <a:off x="314325" y="1397000"/>
          <a:ext cx="8229600" cy="341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51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Indirect </a:t>
            </a:r>
            <a:r>
              <a:rPr lang="en-US" dirty="0" smtClean="0"/>
              <a:t>access (A[B[</a:t>
            </a:r>
            <a:r>
              <a:rPr lang="en-US" dirty="0" err="1" smtClean="0"/>
              <a:t>i</a:t>
            </a:r>
            <a:r>
              <a:rPr lang="en-US" dirty="0" smtClean="0"/>
              <a:t>]]) </a:t>
            </a:r>
            <a:r>
              <a:rPr lang="en-US" dirty="0"/>
              <a:t>key pattern for workloads operating on sparse data structures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IMP can </a:t>
            </a:r>
            <a:r>
              <a:rPr lang="en-US" dirty="0"/>
              <a:t>detect and </a:t>
            </a:r>
            <a:r>
              <a:rPr lang="en-US" dirty="0" err="1"/>
              <a:t>prefetch</a:t>
            </a:r>
            <a:r>
              <a:rPr lang="en-US" dirty="0"/>
              <a:t> </a:t>
            </a:r>
            <a:r>
              <a:rPr lang="en-US"/>
              <a:t>these </a:t>
            </a:r>
            <a:r>
              <a:rPr lang="en-US" smtClean="0"/>
              <a:t>accesses at </a:t>
            </a:r>
            <a:r>
              <a:rPr lang="en-US" dirty="0"/>
              <a:t>low hardware cost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Provides significant </a:t>
            </a:r>
            <a:r>
              <a:rPr lang="en-US" dirty="0"/>
              <a:t>performance </a:t>
            </a:r>
            <a:r>
              <a:rPr lang="en-US" dirty="0" smtClean="0"/>
              <a:t>benefits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4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8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dirty="0" err="1" smtClean="0"/>
              <a:t>Cacheline</a:t>
            </a:r>
            <a:r>
              <a:rPr lang="en-US" dirty="0" smtClean="0"/>
              <a:t> Accessing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782493"/>
              </p:ext>
            </p:extLst>
          </p:nvPr>
        </p:nvGraphicFramePr>
        <p:xfrm>
          <a:off x="355600" y="1498600"/>
          <a:ext cx="8432800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00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599182"/>
              </p:ext>
            </p:extLst>
          </p:nvPr>
        </p:nvGraphicFramePr>
        <p:xfrm>
          <a:off x="238125" y="1777999"/>
          <a:ext cx="8588375" cy="407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68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123186"/>
              </p:ext>
            </p:extLst>
          </p:nvPr>
        </p:nvGraphicFramePr>
        <p:xfrm>
          <a:off x="222250" y="2057399"/>
          <a:ext cx="8636000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42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vs. Perfect </a:t>
            </a:r>
            <a:r>
              <a:rPr lang="en-US" dirty="0" err="1" smtClean="0"/>
              <a:t>Prefetch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069686"/>
              </p:ext>
            </p:extLst>
          </p:nvPr>
        </p:nvGraphicFramePr>
        <p:xfrm>
          <a:off x="206375" y="1882774"/>
          <a:ext cx="8715375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Operations on sparse datasets (e.g., graphs, sparse matrices) increasingly important</a:t>
            </a:r>
          </a:p>
          <a:p>
            <a:endParaRPr lang="en-US" dirty="0"/>
          </a:p>
          <a:p>
            <a:r>
              <a:rPr lang="en-US" dirty="0"/>
              <a:t>Reason #1: Rise of Big Data analytics</a:t>
            </a:r>
          </a:p>
          <a:p>
            <a:pPr lvl="1"/>
            <a:r>
              <a:rPr lang="en-US" altLang="en-US" dirty="0"/>
              <a:t>Many analytics problems inherently irregular, represented by graphs or sparse systems of equations</a:t>
            </a:r>
          </a:p>
          <a:p>
            <a:endParaRPr lang="en-US" altLang="en-US" dirty="0"/>
          </a:p>
          <a:p>
            <a:r>
              <a:rPr lang="en-US" altLang="en-US" dirty="0"/>
              <a:t>Reason #2: HPC – big gains in dense apps have drawn attention to lousy efficiency of sparse apps</a:t>
            </a:r>
          </a:p>
          <a:p>
            <a:pPr lvl="1"/>
            <a:r>
              <a:rPr lang="en-US" altLang="en-US" dirty="0" smtClean="0"/>
              <a:t>Ex</a:t>
            </a:r>
            <a:r>
              <a:rPr lang="en-US" altLang="en-US" dirty="0"/>
              <a:t>: High-Performance Conjugate Gradient (HPCG) in </a:t>
            </a:r>
            <a:r>
              <a:rPr lang="en-US" altLang="en-US" dirty="0" smtClean="0"/>
              <a:t>TOP500</a:t>
            </a:r>
          </a:p>
          <a:p>
            <a:pPr lvl="1"/>
            <a:r>
              <a:rPr lang="en-US" altLang="en-US" dirty="0" smtClean="0"/>
              <a:t>ALU utilization: DGEMM </a:t>
            </a:r>
            <a:r>
              <a:rPr lang="en-US" altLang="en-US" dirty="0"/>
              <a:t>~90%, </a:t>
            </a:r>
            <a:r>
              <a:rPr lang="en-US" altLang="en-US" dirty="0" smtClean="0"/>
              <a:t>SPMV </a:t>
            </a:r>
            <a:r>
              <a:rPr lang="en-US" altLang="en-US" dirty="0"/>
              <a:t>~1%-5%</a:t>
            </a:r>
          </a:p>
          <a:p>
            <a:pPr lvl="1"/>
            <a:endParaRPr lang="en-US" alt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/>
              <a:t>from </a:t>
            </a:r>
            <a:r>
              <a:rPr lang="en-US" dirty="0" err="1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22" y="1459089"/>
            <a:ext cx="8648727" cy="28905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Indirect access pattern</a:t>
            </a:r>
          </a:p>
          <a:p>
            <a:r>
              <a:rPr lang="en-US" dirty="0" smtClean="0"/>
              <a:t>Example: sparse matrix-vector multiplication (SPMV)</a:t>
            </a:r>
          </a:p>
          <a:p>
            <a:r>
              <a:rPr lang="en-US" dirty="0" smtClean="0"/>
              <a:t>Access pattern depends on input data</a:t>
            </a:r>
          </a:p>
          <a:p>
            <a:r>
              <a:rPr lang="en-US" dirty="0" smtClean="0"/>
              <a:t>Traditional hardware </a:t>
            </a:r>
            <a:r>
              <a:rPr lang="en-US" dirty="0" err="1" smtClean="0"/>
              <a:t>prefetchers</a:t>
            </a:r>
            <a:r>
              <a:rPr lang="en-US" dirty="0" smtClean="0"/>
              <a:t> can not capture the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03193" y="4589527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296652" y="458952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490110" y="458952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683569" y="458952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877027" y="458952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486" y="458952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263944" y="4589527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457403" y="458952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103193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296652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490110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683569" y="4782986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877027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486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63944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57403" y="4782986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103193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296652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490110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683569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877027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486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263944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457403" y="4976444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103193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296652" y="5169903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490110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683569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877027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070486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63944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457403" y="5169903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103193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296652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490110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683569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1877027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070486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263944" y="5363361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457403" y="5363361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103193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296652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490110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683569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877027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070486" y="5556820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263944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457403" y="5556820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103193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296652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490110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683569" y="5750278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877027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070486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263944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457403" y="5750278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103193" y="594373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1296652" y="594373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490110" y="5943737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1683569" y="594373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1877027" y="594373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2070486" y="594373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263944" y="5943737"/>
            <a:ext cx="193459" cy="193459"/>
          </a:xfrm>
          <a:prstGeom prst="rect">
            <a:avLst/>
          </a:prstGeom>
          <a:solidFill>
            <a:srgbClr val="008000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2457403" y="5943737"/>
            <a:ext cx="193459" cy="193459"/>
          </a:xfrm>
          <a:prstGeom prst="rect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325621" y="4589528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3325621" y="4782987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325621" y="4976445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325621" y="5169904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325621" y="5363362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325621" y="5556821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325621" y="5750279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325621" y="5943738"/>
            <a:ext cx="193459" cy="193459"/>
          </a:xfrm>
          <a:prstGeom prst="rect">
            <a:avLst/>
          </a:prstGeom>
          <a:solidFill>
            <a:srgbClr val="08A4E9"/>
          </a:solidFill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2777024" y="5025804"/>
            <a:ext cx="45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×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24602" y="4754404"/>
            <a:ext cx="4368301" cy="1650999"/>
            <a:chOff x="4524602" y="4754404"/>
            <a:chExt cx="4368301" cy="1650999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6038875" y="5156718"/>
              <a:ext cx="186302" cy="313898"/>
            </a:xfrm>
            <a:prstGeom prst="rect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6222892" y="5156718"/>
              <a:ext cx="186302" cy="313898"/>
            </a:xfrm>
            <a:prstGeom prst="rect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6406909" y="5156718"/>
              <a:ext cx="186302" cy="313898"/>
            </a:xfrm>
            <a:prstGeom prst="rect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6590926" y="5156718"/>
              <a:ext cx="186302" cy="313898"/>
            </a:xfrm>
            <a:prstGeom prst="rect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339623" y="4754404"/>
              <a:ext cx="15532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matrix </a:t>
              </a:r>
            </a:p>
            <a:p>
              <a:r>
                <a:rPr lang="en-US" dirty="0" smtClean="0"/>
                <a:t>non-zeros</a:t>
              </a:r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5990554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607428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6158010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6241738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6325466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409194" y="5629840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649292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6576650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6660378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6744106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6827834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691156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6995290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079018" y="5629840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7162746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724647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4650906" y="5629840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734634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81836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4902090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4985818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5069546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5153274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523700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5320730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5404458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5488186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5571914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5655642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5739370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5823098" y="5629840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5906826" y="5629840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744106" y="5943738"/>
              <a:ext cx="17756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 vector</a:t>
              </a:r>
              <a:endParaRPr lang="en-US" dirty="0"/>
            </a:p>
          </p:txBody>
        </p:sp>
        <p:cxnSp>
          <p:nvCxnSpPr>
            <p:cNvPr id="185" name="Straight Arrow Connector 184"/>
            <p:cNvCxnSpPr>
              <a:stCxn id="147" idx="2"/>
              <a:endCxn id="169" idx="1"/>
            </p:cNvCxnSpPr>
            <p:nvPr/>
          </p:nvCxnSpPr>
          <p:spPr bwMode="auto">
            <a:xfrm flipH="1">
              <a:off x="4734634" y="5470616"/>
              <a:ext cx="1397392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6" name="Straight Arrow Connector 185"/>
            <p:cNvCxnSpPr>
              <a:stCxn id="148" idx="2"/>
              <a:endCxn id="165" idx="1"/>
            </p:cNvCxnSpPr>
            <p:nvPr/>
          </p:nvCxnSpPr>
          <p:spPr bwMode="auto">
            <a:xfrm>
              <a:off x="6316043" y="5470616"/>
              <a:ext cx="762975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7" name="Straight Arrow Connector 186"/>
            <p:cNvCxnSpPr>
              <a:stCxn id="149" idx="2"/>
              <a:endCxn id="183" idx="1"/>
            </p:cNvCxnSpPr>
            <p:nvPr/>
          </p:nvCxnSpPr>
          <p:spPr bwMode="auto">
            <a:xfrm flipH="1">
              <a:off x="5906826" y="5470616"/>
              <a:ext cx="593234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8" name="Straight Arrow Connector 187"/>
            <p:cNvCxnSpPr>
              <a:stCxn id="150" idx="2"/>
              <a:endCxn id="158" idx="1"/>
            </p:cNvCxnSpPr>
            <p:nvPr/>
          </p:nvCxnSpPr>
          <p:spPr bwMode="auto">
            <a:xfrm flipH="1">
              <a:off x="6492922" y="5470616"/>
              <a:ext cx="191155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flipH="1">
              <a:off x="4524602" y="5156718"/>
              <a:ext cx="16074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flipH="1">
              <a:off x="4524602" y="5463866"/>
              <a:ext cx="16074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flipH="1">
              <a:off x="6677049" y="5156718"/>
              <a:ext cx="569423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flipH="1">
              <a:off x="6677049" y="5463865"/>
              <a:ext cx="569423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93" name="Group 192"/>
            <p:cNvGrpSpPr/>
            <p:nvPr/>
          </p:nvGrpSpPr>
          <p:grpSpPr>
            <a:xfrm>
              <a:off x="5509963" y="5315676"/>
              <a:ext cx="350519" cy="45719"/>
              <a:chOff x="8022782" y="2335237"/>
              <a:chExt cx="350519" cy="45719"/>
            </a:xfrm>
          </p:grpSpPr>
          <p:sp>
            <p:nvSpPr>
              <p:cNvPr id="198" name="Oval 197"/>
              <p:cNvSpPr/>
              <p:nvPr/>
            </p:nvSpPr>
            <p:spPr bwMode="auto">
              <a:xfrm>
                <a:off x="80227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 bwMode="auto">
              <a:xfrm>
                <a:off x="81751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 bwMode="auto">
              <a:xfrm>
                <a:off x="83275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6886251" y="5313330"/>
              <a:ext cx="350519" cy="45719"/>
              <a:chOff x="8022782" y="2335237"/>
              <a:chExt cx="350519" cy="45719"/>
            </a:xfrm>
          </p:grpSpPr>
          <p:sp>
            <p:nvSpPr>
              <p:cNvPr id="195" name="Oval 194"/>
              <p:cNvSpPr/>
              <p:nvPr/>
            </p:nvSpPr>
            <p:spPr bwMode="auto">
              <a:xfrm>
                <a:off x="80227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 bwMode="auto">
              <a:xfrm>
                <a:off x="81751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 bwMode="auto">
              <a:xfrm>
                <a:off x="83275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379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397000" y="3698875"/>
            <a:ext cx="6350000" cy="0"/>
          </a:xfrm>
          <a:prstGeom prst="line">
            <a:avLst/>
          </a:prstGeom>
          <a:ln w="38100">
            <a:solidFill>
              <a:srgbClr val="C050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67683"/>
            <a:ext cx="8229600" cy="8886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62% execution time waiting for indirect accesses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224083"/>
              </p:ext>
            </p:extLst>
          </p:nvPr>
        </p:nvGraphicFramePr>
        <p:xfrm>
          <a:off x="635000" y="1651000"/>
          <a:ext cx="805180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360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757"/>
            <a:ext cx="8229600" cy="33457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Indirect accesses generally in form of A[B[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dirty="0" smtClean="0"/>
              <a:t>]</a:t>
            </a:r>
          </a:p>
          <a:p>
            <a:pPr lvl="1"/>
            <a:r>
              <a:rPr lang="en-US" sz="2700" dirty="0" smtClean="0"/>
              <a:t>Sparse </a:t>
            </a:r>
            <a:r>
              <a:rPr lang="en-US" sz="2700" dirty="0"/>
              <a:t>matrix-dense vector </a:t>
            </a:r>
            <a:r>
              <a:rPr lang="en-US" sz="2700" dirty="0" smtClean="0"/>
              <a:t>multiplication</a:t>
            </a:r>
          </a:p>
          <a:p>
            <a:pPr marL="457200" lvl="1" indent="0">
              <a:buNone/>
            </a:pPr>
            <a:r>
              <a:rPr lang="en-US" sz="2700" dirty="0" smtClean="0"/>
              <a:t>      A: </a:t>
            </a:r>
            <a:r>
              <a:rPr lang="en-US" altLang="zh-CN" sz="2700" dirty="0" smtClean="0"/>
              <a:t>input </a:t>
            </a:r>
            <a:r>
              <a:rPr lang="en-US" sz="2700" dirty="0" smtClean="0"/>
              <a:t>vector,      B: column id of non-zeros</a:t>
            </a:r>
          </a:p>
          <a:p>
            <a:pPr lvl="1"/>
            <a:r>
              <a:rPr lang="en-US" sz="2700" dirty="0" smtClean="0"/>
              <a:t>Graph algorithms</a:t>
            </a:r>
          </a:p>
          <a:p>
            <a:pPr marL="457200" lvl="1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A: vertex list,      B: edge list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B is pre-computed and contiguously accessed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Unpredictable factor is the content of B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1683" y="6092738"/>
            <a:ext cx="7463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i="1" dirty="0" err="1" smtClean="0">
                <a:solidFill>
                  <a:prstClr val="black"/>
                </a:solidFill>
              </a:rPr>
              <a:t>indirect_address</a:t>
            </a:r>
            <a:r>
              <a:rPr lang="en-US" sz="2000" i="1" dirty="0" smtClean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= &amp;A[B[</a:t>
            </a:r>
            <a:r>
              <a:rPr lang="en-US" sz="2000" i="1" dirty="0" err="1">
                <a:solidFill>
                  <a:prstClr val="black"/>
                </a:solidFill>
              </a:rPr>
              <a:t>i</a:t>
            </a:r>
            <a:r>
              <a:rPr lang="en-US" sz="2000" i="1" dirty="0">
                <a:solidFill>
                  <a:prstClr val="black"/>
                </a:solidFill>
              </a:rPr>
              <a:t>]] = </a:t>
            </a:r>
            <a:r>
              <a:rPr lang="en-US" sz="2000" b="1" i="1" dirty="0" err="1">
                <a:solidFill>
                  <a:prstClr val="black"/>
                </a:solidFill>
              </a:rPr>
              <a:t>coeff</a:t>
            </a:r>
            <a:r>
              <a:rPr lang="en-US" sz="2000" i="1" dirty="0">
                <a:solidFill>
                  <a:prstClr val="black"/>
                </a:solidFill>
              </a:rPr>
              <a:t> × </a:t>
            </a:r>
            <a:r>
              <a:rPr lang="en-US" sz="2000" dirty="0" smtClean="0">
                <a:solidFill>
                  <a:prstClr val="black"/>
                </a:solidFill>
              </a:rPr>
              <a:t>B[</a:t>
            </a:r>
            <a:r>
              <a:rPr lang="en-US" sz="2000" dirty="0" err="1" smtClean="0">
                <a:solidFill>
                  <a:prstClr val="black"/>
                </a:solidFill>
              </a:rPr>
              <a:t>i</a:t>
            </a:r>
            <a:r>
              <a:rPr lang="en-US" sz="2000" dirty="0" smtClean="0">
                <a:solidFill>
                  <a:prstClr val="black"/>
                </a:solidFill>
              </a:rPr>
              <a:t>]</a:t>
            </a:r>
            <a:r>
              <a:rPr lang="en-US" sz="2000" i="1" dirty="0" smtClean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</a:rPr>
              <a:t>+ </a:t>
            </a:r>
            <a:r>
              <a:rPr lang="en-US" sz="2000" b="1" i="1" dirty="0" err="1">
                <a:solidFill>
                  <a:prstClr val="black"/>
                </a:solidFill>
              </a:rPr>
              <a:t>base_address</a:t>
            </a:r>
            <a:endParaRPr lang="en-US" sz="2000" b="1" i="1" dirty="0">
              <a:solidFill>
                <a:prstClr val="black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57200" y="4889502"/>
            <a:ext cx="8195572" cy="944837"/>
            <a:chOff x="1368775" y="5009444"/>
            <a:chExt cx="6320577" cy="944837"/>
          </a:xfrm>
        </p:grpSpPr>
        <p:sp>
          <p:nvSpPr>
            <p:cNvPr id="60" name="Rectangle 59"/>
            <p:cNvSpPr/>
            <p:nvPr/>
          </p:nvSpPr>
          <p:spPr>
            <a:xfrm>
              <a:off x="1368775" y="5009444"/>
              <a:ext cx="6320577" cy="944837"/>
            </a:xfrm>
            <a:prstGeom prst="rect">
              <a:avLst/>
            </a:prstGeom>
            <a:ln w="38100">
              <a:solidFill>
                <a:schemeClr val="accent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368775" y="5038618"/>
              <a:ext cx="623778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en-US" dirty="0" smtClean="0"/>
                <a:t> Key </a:t>
              </a:r>
              <a:r>
                <a:rPr lang="en-US" dirty="0"/>
                <a:t>Idea: Indirect </a:t>
              </a:r>
              <a:r>
                <a:rPr lang="en-US" dirty="0" err="1"/>
                <a:t>prefetch</a:t>
              </a:r>
              <a:endParaRPr lang="en-US" dirty="0"/>
            </a:p>
            <a:p>
              <a:pPr marL="0" indent="0">
                <a:buNone/>
              </a:pPr>
              <a:r>
                <a:rPr lang="en-US" dirty="0"/>
                <a:t> </a:t>
              </a:r>
              <a:r>
                <a:rPr lang="en-US" dirty="0" smtClean="0"/>
                <a:t>     On access to B[</a:t>
              </a:r>
              <a:r>
                <a:rPr lang="en-US" dirty="0" err="1" smtClean="0"/>
                <a:t>i</a:t>
              </a:r>
              <a:r>
                <a:rPr lang="en-US" dirty="0" smtClean="0"/>
                <a:t>] </a:t>
              </a:r>
              <a:r>
                <a:rPr lang="en-US" dirty="0"/>
                <a:t>r</a:t>
              </a:r>
              <a:r>
                <a:rPr lang="en-US" dirty="0" smtClean="0"/>
                <a:t>ead </a:t>
              </a:r>
              <a:r>
                <a:rPr lang="en-US" dirty="0"/>
                <a:t>B[</a:t>
              </a:r>
              <a:r>
                <a:rPr lang="en-US" dirty="0" err="1"/>
                <a:t>i</a:t>
              </a:r>
              <a:r>
                <a:rPr lang="en-US" dirty="0"/>
                <a:t> + </a:t>
              </a:r>
              <a:r>
                <a:rPr lang="en-US" dirty="0" err="1"/>
                <a:t>Δ</a:t>
              </a:r>
              <a:r>
                <a:rPr lang="en-US" dirty="0"/>
                <a:t>] and </a:t>
              </a:r>
              <a:r>
                <a:rPr lang="en-US" dirty="0" err="1"/>
                <a:t>prefetch</a:t>
              </a:r>
              <a:r>
                <a:rPr lang="en-US" dirty="0"/>
                <a:t> A[B[</a:t>
              </a:r>
              <a:r>
                <a:rPr lang="en-US" dirty="0" err="1"/>
                <a:t>i</a:t>
              </a:r>
              <a:r>
                <a:rPr lang="en-US" dirty="0"/>
                <a:t> + </a:t>
              </a:r>
              <a:r>
                <a:rPr lang="en-US" dirty="0" err="1"/>
                <a:t>Δ</a:t>
              </a:r>
              <a:r>
                <a:rPr lang="en-US" dirty="0"/>
                <a:t>]]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676044" y="2646595"/>
            <a:ext cx="3294105" cy="879603"/>
            <a:chOff x="5542671" y="4926036"/>
            <a:chExt cx="3398545" cy="907491"/>
          </a:xfrm>
        </p:grpSpPr>
        <p:sp>
          <p:nvSpPr>
            <p:cNvPr id="65" name="Rectangle 64"/>
            <p:cNvSpPr/>
            <p:nvPr/>
          </p:nvSpPr>
          <p:spPr bwMode="auto">
            <a:xfrm>
              <a:off x="7056944" y="5032454"/>
              <a:ext cx="186302" cy="31389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240961" y="5032454"/>
              <a:ext cx="186302" cy="31389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424978" y="5032454"/>
              <a:ext cx="186302" cy="31389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608995" y="5032454"/>
              <a:ext cx="186302" cy="31389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519399" y="4926036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7008623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09235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176079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259807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7343535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427263" y="5505576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1099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94719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678447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7762175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7845903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92963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8013359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097087" y="5505576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180815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826454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668975" y="5505576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752703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583643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920159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6003887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6087615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171343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625507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6338799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6422527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6506255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6589983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6673711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6757439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841167" y="5505576"/>
              <a:ext cx="93151" cy="31389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924895" y="5505576"/>
              <a:ext cx="93151" cy="31389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538542" y="5371862"/>
              <a:ext cx="402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03" name="Straight Arrow Connector 102"/>
            <p:cNvCxnSpPr>
              <a:stCxn id="65" idx="2"/>
              <a:endCxn id="87" idx="1"/>
            </p:cNvCxnSpPr>
            <p:nvPr/>
          </p:nvCxnSpPr>
          <p:spPr bwMode="auto">
            <a:xfrm flipH="1">
              <a:off x="5752703" y="5346352"/>
              <a:ext cx="1397392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4" name="Straight Arrow Connector 103"/>
            <p:cNvCxnSpPr>
              <a:stCxn id="66" idx="2"/>
              <a:endCxn id="83" idx="1"/>
            </p:cNvCxnSpPr>
            <p:nvPr/>
          </p:nvCxnSpPr>
          <p:spPr bwMode="auto">
            <a:xfrm>
              <a:off x="7334112" y="5346352"/>
              <a:ext cx="762975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Arrow Connector 104"/>
            <p:cNvCxnSpPr>
              <a:stCxn id="67" idx="2"/>
              <a:endCxn id="101" idx="1"/>
            </p:cNvCxnSpPr>
            <p:nvPr/>
          </p:nvCxnSpPr>
          <p:spPr bwMode="auto">
            <a:xfrm flipH="1">
              <a:off x="6924895" y="5346352"/>
              <a:ext cx="593234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6" name="Straight Arrow Connector 105"/>
            <p:cNvCxnSpPr>
              <a:stCxn id="68" idx="2"/>
              <a:endCxn id="76" idx="1"/>
            </p:cNvCxnSpPr>
            <p:nvPr/>
          </p:nvCxnSpPr>
          <p:spPr bwMode="auto">
            <a:xfrm flipH="1">
              <a:off x="7510991" y="5346352"/>
              <a:ext cx="191155" cy="31617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>
              <a:off x="5542671" y="5032454"/>
              <a:ext cx="16074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5542671" y="5339602"/>
              <a:ext cx="16074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7695118" y="5032454"/>
              <a:ext cx="569423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>
              <a:off x="7695118" y="5339601"/>
              <a:ext cx="569423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6528032" y="5191412"/>
              <a:ext cx="350519" cy="45719"/>
              <a:chOff x="8022782" y="2335237"/>
              <a:chExt cx="350519" cy="45719"/>
            </a:xfrm>
          </p:grpSpPr>
          <p:sp>
            <p:nvSpPr>
              <p:cNvPr id="116" name="Oval 115"/>
              <p:cNvSpPr/>
              <p:nvPr/>
            </p:nvSpPr>
            <p:spPr bwMode="auto">
              <a:xfrm>
                <a:off x="80227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>
                <a:off x="81751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>
                <a:off x="83275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7904320" y="5189066"/>
              <a:ext cx="350519" cy="45719"/>
              <a:chOff x="8022782" y="2335237"/>
              <a:chExt cx="350519" cy="45719"/>
            </a:xfrm>
          </p:grpSpPr>
          <p:sp>
            <p:nvSpPr>
              <p:cNvPr id="113" name="Oval 112"/>
              <p:cNvSpPr/>
              <p:nvPr/>
            </p:nvSpPr>
            <p:spPr bwMode="auto">
              <a:xfrm>
                <a:off x="80227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>
                <a:off x="81751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>
                <a:off x="8327582" y="2335237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253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876530" y="2269034"/>
            <a:ext cx="4678513" cy="917572"/>
          </a:xfrm>
          <a:prstGeom prst="roundRect">
            <a:avLst>
              <a:gd name="adj" fmla="val 480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21356" y="1785668"/>
            <a:ext cx="2389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Prefetch</a:t>
            </a:r>
            <a:r>
              <a:rPr lang="en-US" sz="2000" dirty="0" smtClean="0"/>
              <a:t> Table (PT)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56901" y="1944481"/>
            <a:ext cx="1189498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Cache </a:t>
            </a:r>
          </a:p>
          <a:p>
            <a:pPr algn="ctr"/>
            <a:r>
              <a:rPr lang="en-US" dirty="0" smtClean="0"/>
              <a:t>Access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32109" y="2870069"/>
            <a:ext cx="856843" cy="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65115" y="2764687"/>
            <a:ext cx="292825" cy="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68012" y="2459965"/>
            <a:ext cx="1377675" cy="820207"/>
          </a:xfrm>
          <a:prstGeom prst="roundRect">
            <a:avLst>
              <a:gd name="adj" fmla="val 480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Address Generator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578126" y="3280172"/>
            <a:ext cx="0" cy="535356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58900" y="3815526"/>
            <a:ext cx="2425665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Indirect </a:t>
            </a:r>
            <a:r>
              <a:rPr lang="en-US" dirty="0" err="1" smtClean="0"/>
              <a:t>Prefetch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5026526"/>
            <a:ext cx="8229600" cy="845637"/>
          </a:xfrm>
        </p:spPr>
        <p:txBody>
          <a:bodyPr/>
          <a:lstStyle/>
          <a:p>
            <a:r>
              <a:rPr lang="en-US" dirty="0" smtClean="0"/>
              <a:t>Indirect prefetching</a:t>
            </a:r>
          </a:p>
          <a:p>
            <a:pPr lvl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&amp;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A[B[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]] = </a:t>
            </a:r>
            <a:r>
              <a:rPr lang="en-US" b="1" i="1" dirty="0" err="1">
                <a:solidFill>
                  <a:schemeClr val="accent2">
                    <a:lumMod val="75000"/>
                  </a:schemeClr>
                </a:solidFill>
              </a:rPr>
              <a:t>coeff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×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base_address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205769" y="2181597"/>
            <a:ext cx="0" cy="110497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93639" y="2499982"/>
            <a:ext cx="199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Stream Table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05934" y="2499982"/>
            <a:ext cx="2009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Indirect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9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876530" y="2269034"/>
            <a:ext cx="4678513" cy="917572"/>
          </a:xfrm>
          <a:prstGeom prst="roundRect">
            <a:avLst>
              <a:gd name="adj" fmla="val 480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21356" y="1785668"/>
            <a:ext cx="2389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Prefetch</a:t>
            </a:r>
            <a:r>
              <a:rPr lang="en-US" sz="2000" dirty="0" smtClean="0"/>
              <a:t> Table (PT)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56901" y="1944481"/>
            <a:ext cx="1189498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Cache </a:t>
            </a:r>
          </a:p>
          <a:p>
            <a:pPr algn="ctr"/>
            <a:r>
              <a:rPr lang="en-US" dirty="0" smtClean="0"/>
              <a:t>Access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32109" y="2870069"/>
            <a:ext cx="856843" cy="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65115" y="2764687"/>
            <a:ext cx="292825" cy="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68012" y="2459965"/>
            <a:ext cx="1377675" cy="820207"/>
          </a:xfrm>
          <a:prstGeom prst="roundRect">
            <a:avLst>
              <a:gd name="adj" fmla="val 480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Address Generator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578126" y="3280172"/>
            <a:ext cx="0" cy="535356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58900" y="3815526"/>
            <a:ext cx="2425665" cy="830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Indirect </a:t>
            </a:r>
            <a:r>
              <a:rPr lang="en-US" dirty="0" err="1" smtClean="0"/>
              <a:t>Prefetch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205769" y="2181597"/>
            <a:ext cx="0" cy="110497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93639" y="2499982"/>
            <a:ext cx="199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Stream Table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05934" y="2499982"/>
            <a:ext cx="2009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Indirect Table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1825610" y="3763687"/>
            <a:ext cx="2843139" cy="928629"/>
          </a:xfrm>
          <a:prstGeom prst="roundRect">
            <a:avLst>
              <a:gd name="adj" fmla="val 480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</a:rPr>
              <a:t>Indirect Pattern Detector (IPD)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054926" y="3186606"/>
            <a:ext cx="0" cy="57708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453841" y="3186606"/>
            <a:ext cx="0" cy="57708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032109" y="4332167"/>
            <a:ext cx="793501" cy="0"/>
          </a:xfrm>
          <a:prstGeom prst="straightConnector1">
            <a:avLst/>
          </a:prstGeom>
          <a:ln>
            <a:solidFill>
              <a:srgbClr val="26262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27638" y="3475024"/>
            <a:ext cx="1074333" cy="830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Cache</a:t>
            </a:r>
          </a:p>
          <a:p>
            <a:pPr algn="ctr"/>
            <a:r>
              <a:rPr lang="en-US" dirty="0" smtClean="0"/>
              <a:t> Miss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54925" y="3186606"/>
            <a:ext cx="1951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Detect Indirect pattern</a:t>
            </a:r>
          </a:p>
          <a:p>
            <a:r>
              <a:rPr lang="en-US" sz="1400" dirty="0" smtClean="0"/>
              <a:t>for stream accesses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452493" y="3186606"/>
            <a:ext cx="2576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 detected indirect pattern </a:t>
            </a:r>
          </a:p>
          <a:p>
            <a:r>
              <a:rPr lang="en-US" sz="1400" dirty="0" smtClean="0"/>
              <a:t>back to the </a:t>
            </a:r>
            <a:r>
              <a:rPr lang="en-US" sz="1400" dirty="0" err="1" smtClean="0"/>
              <a:t>prefetch</a:t>
            </a:r>
            <a:r>
              <a:rPr lang="en-US" sz="1400" dirty="0" smtClean="0"/>
              <a:t> table</a:t>
            </a:r>
            <a:endParaRPr lang="en-US" sz="1400" dirty="0"/>
          </a:p>
        </p:txBody>
      </p:sp>
      <p:sp>
        <p:nvSpPr>
          <p:cNvPr id="26" name="Content Placeholder 26"/>
          <p:cNvSpPr>
            <a:spLocks noGrp="1"/>
          </p:cNvSpPr>
          <p:nvPr>
            <p:ph idx="1"/>
          </p:nvPr>
        </p:nvSpPr>
        <p:spPr>
          <a:xfrm>
            <a:off x="457200" y="5026526"/>
            <a:ext cx="8229600" cy="845637"/>
          </a:xfrm>
        </p:spPr>
        <p:txBody>
          <a:bodyPr/>
          <a:lstStyle/>
          <a:p>
            <a:r>
              <a:rPr lang="en-US" dirty="0" smtClean="0"/>
              <a:t>Indirect pattern detection</a:t>
            </a:r>
          </a:p>
          <a:p>
            <a:pPr lvl="1"/>
            <a:r>
              <a:rPr lang="en-US" dirty="0" smtClean="0"/>
              <a:t>Learn </a:t>
            </a:r>
            <a:r>
              <a:rPr lang="en-US" b="1" i="1" dirty="0" err="1" smtClean="0"/>
              <a:t>coeff</a:t>
            </a:r>
            <a:r>
              <a:rPr lang="en-US" dirty="0" smtClean="0"/>
              <a:t> and </a:t>
            </a:r>
            <a:r>
              <a:rPr lang="en-US" b="1" i="1" dirty="0" err="1" smtClean="0"/>
              <a:t>base_address</a:t>
            </a:r>
            <a:r>
              <a:rPr lang="en-US" dirty="0" smtClean="0"/>
              <a:t> for A[B[</a:t>
            </a:r>
            <a:r>
              <a:rPr lang="en-US" dirty="0" err="1" smtClean="0"/>
              <a:t>i</a:t>
            </a:r>
            <a:r>
              <a:rPr lang="en-US" dirty="0" smtClean="0"/>
              <a:t>]]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25610" y="3763685"/>
            <a:ext cx="2843139" cy="928631"/>
          </a:xfrm>
          <a:prstGeom prst="roundRect">
            <a:avLst>
              <a:gd name="adj" fmla="val 10266"/>
            </a:avLst>
          </a:prstGeom>
          <a:ln w="76200" cmpd="sng">
            <a:solidFill>
              <a:schemeClr val="accent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Pattern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2294"/>
            <a:ext cx="8229600" cy="4463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two (&amp;A[B[</a:t>
            </a:r>
            <a:r>
              <a:rPr lang="en-US" dirty="0" err="1" smtClean="0"/>
              <a:t>i</a:t>
            </a:r>
            <a:r>
              <a:rPr lang="en-US" dirty="0" smtClean="0"/>
              <a:t>]], B[</a:t>
            </a:r>
            <a:r>
              <a:rPr lang="en-US" dirty="0" err="1" smtClean="0"/>
              <a:t>i</a:t>
            </a:r>
            <a:r>
              <a:rPr lang="en-US" dirty="0" smtClean="0"/>
              <a:t>]) pairs to solve for </a:t>
            </a:r>
            <a:r>
              <a:rPr lang="en-US" b="1" i="1" dirty="0" err="1"/>
              <a:t>c</a:t>
            </a:r>
            <a:r>
              <a:rPr lang="en-US" b="1" i="1" dirty="0" err="1" smtClean="0"/>
              <a:t>oeff</a:t>
            </a:r>
            <a:r>
              <a:rPr lang="en-US" dirty="0" smtClean="0"/>
              <a:t> and </a:t>
            </a:r>
            <a:r>
              <a:rPr lang="en-US" b="1" i="1" dirty="0" err="1" smtClean="0"/>
              <a:t>base_address</a:t>
            </a:r>
            <a:endParaRPr lang="en-US" b="1" i="1" dirty="0" smtClean="0"/>
          </a:p>
          <a:p>
            <a:r>
              <a:rPr lang="en-US" dirty="0" smtClean="0"/>
              <a:t>Candidates for &amp;A[B[</a:t>
            </a:r>
            <a:r>
              <a:rPr lang="en-US" dirty="0" err="1" smtClean="0"/>
              <a:t>i</a:t>
            </a:r>
            <a:r>
              <a:rPr lang="en-US" dirty="0" smtClean="0"/>
              <a:t>]]: first several cache misses after accessing B[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/>
              <a:t>tend to do indirect access soon after </a:t>
            </a:r>
            <a:r>
              <a:rPr lang="en-US" dirty="0" smtClean="0"/>
              <a:t>reading </a:t>
            </a:r>
            <a:r>
              <a:rPr lang="en-US" dirty="0"/>
              <a:t>index</a:t>
            </a:r>
          </a:p>
          <a:p>
            <a:pPr lvl="1"/>
            <a:r>
              <a:rPr lang="en-US" dirty="0" smtClean="0"/>
              <a:t>do not need to </a:t>
            </a:r>
            <a:r>
              <a:rPr lang="en-US" dirty="0" err="1" smtClean="0"/>
              <a:t>prefetch</a:t>
            </a:r>
            <a:r>
              <a:rPr lang="en-US" dirty="0" smtClean="0"/>
              <a:t> for cache hits</a:t>
            </a:r>
          </a:p>
          <a:p>
            <a:r>
              <a:rPr lang="en-US" dirty="0" smtClean="0"/>
              <a:t>Restrict </a:t>
            </a:r>
            <a:r>
              <a:rPr lang="en-US" b="1" i="1" dirty="0" err="1" smtClean="0"/>
              <a:t>coeff</a:t>
            </a:r>
            <a:r>
              <a:rPr lang="en-US" dirty="0" smtClean="0"/>
              <a:t> to small powers of 2</a:t>
            </a:r>
          </a:p>
          <a:p>
            <a:pPr lvl="1"/>
            <a:r>
              <a:rPr lang="en-US" dirty="0" smtClean="0"/>
              <a:t>4, 8, 16, 1/8 (bit vector)</a:t>
            </a:r>
          </a:p>
          <a:p>
            <a:pPr lvl="1"/>
            <a:r>
              <a:rPr lang="en-US" dirty="0" smtClean="0"/>
              <a:t>Multiply becomes a shift</a:t>
            </a:r>
          </a:p>
          <a:p>
            <a:pPr lvl="1"/>
            <a:r>
              <a:rPr lang="en-US" dirty="0"/>
              <a:t>Small set of values allows exhaustive </a:t>
            </a:r>
            <a:r>
              <a:rPr lang="en-US" dirty="0" smtClean="0"/>
              <a:t>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9565" y="1416146"/>
            <a:ext cx="6590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</a:rPr>
              <a:t>&amp;A[B[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]]</a:t>
            </a:r>
            <a:r>
              <a:rPr lang="en-US" i="1" dirty="0">
                <a:solidFill>
                  <a:prstClr val="black"/>
                </a:solidFill>
              </a:rPr>
              <a:t> = </a:t>
            </a:r>
            <a:r>
              <a:rPr lang="en-US" b="1" i="1" dirty="0" err="1">
                <a:solidFill>
                  <a:prstClr val="black"/>
                </a:solidFill>
              </a:rPr>
              <a:t>coeff</a:t>
            </a:r>
            <a:r>
              <a:rPr lang="en-US" i="1" dirty="0">
                <a:solidFill>
                  <a:prstClr val="black"/>
                </a:solidFill>
              </a:rPr>
              <a:t> × </a:t>
            </a:r>
            <a:r>
              <a:rPr lang="en-US" dirty="0">
                <a:solidFill>
                  <a:prstClr val="black"/>
                </a:solidFill>
              </a:rPr>
              <a:t>B[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i="1" dirty="0">
                <a:solidFill>
                  <a:prstClr val="black"/>
                </a:solidFill>
              </a:rPr>
              <a:t> + </a:t>
            </a:r>
            <a:r>
              <a:rPr lang="en-US" b="1" i="1" dirty="0" err="1">
                <a:solidFill>
                  <a:prstClr val="black"/>
                </a:solidFill>
              </a:rPr>
              <a:t>base_address</a:t>
            </a:r>
            <a:r>
              <a:rPr lang="en-US" b="1" i="1" dirty="0">
                <a:solidFill>
                  <a:prstClr val="black"/>
                </a:solidFill>
              </a:rPr>
              <a:t>    </a:t>
            </a:r>
            <a:endParaRPr lang="en-US" b="1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26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Pattern Detector (IPD)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0BD2-233A-2744-989D-7A0C4E1058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68442" y="3285842"/>
            <a:ext cx="1762021" cy="1665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/>
              <a:t>Events</a:t>
            </a:r>
          </a:p>
          <a:p>
            <a:r>
              <a:rPr lang="en-US" sz="1400" dirty="0" smtClean="0"/>
              <a:t>Read idx1 (=1)</a:t>
            </a:r>
          </a:p>
          <a:p>
            <a:r>
              <a:rPr lang="en-US" sz="1400" dirty="0" smtClean="0"/>
              <a:t>Miss </a:t>
            </a:r>
            <a:r>
              <a:rPr lang="en-US" sz="1400" dirty="0" err="1" smtClean="0"/>
              <a:t>addr</a:t>
            </a:r>
            <a:r>
              <a:rPr lang="en-US" sz="1400" dirty="0" smtClean="0"/>
              <a:t>=0x100</a:t>
            </a:r>
          </a:p>
          <a:p>
            <a:r>
              <a:rPr lang="en-US" sz="1400" dirty="0" smtClean="0"/>
              <a:t>Miss </a:t>
            </a:r>
            <a:r>
              <a:rPr lang="en-US" sz="1400" dirty="0" err="1" smtClean="0"/>
              <a:t>addr</a:t>
            </a:r>
            <a:r>
              <a:rPr lang="en-US" sz="1400" dirty="0" smtClean="0"/>
              <a:t>=0x120</a:t>
            </a:r>
          </a:p>
          <a:p>
            <a:r>
              <a:rPr lang="en-US" sz="1400" dirty="0" smtClean="0"/>
              <a:t>Read idx2 (=16)</a:t>
            </a:r>
          </a:p>
          <a:p>
            <a:r>
              <a:rPr lang="en-US" sz="1400" dirty="0" smtClean="0"/>
              <a:t>Miss </a:t>
            </a:r>
            <a:r>
              <a:rPr lang="en-US" sz="1400" dirty="0" err="1" smtClean="0"/>
              <a:t>addr</a:t>
            </a:r>
            <a:r>
              <a:rPr lang="en-US" sz="1400" dirty="0" smtClean="0"/>
              <a:t>=0x13C</a:t>
            </a:r>
            <a:endParaRPr lang="en-US" sz="1400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2097031" y="3438757"/>
            <a:ext cx="2108270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Ptr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to Stream PF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4205301" y="3438757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index1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5165820" y="3438757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index2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126339" y="3438757"/>
            <a:ext cx="1946944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Baseaddr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array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2097031" y="3748770"/>
            <a:ext cx="2108270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4205301" y="3748770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5165820" y="3748770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26339" y="3748770"/>
            <a:ext cx="1946944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097031" y="4058783"/>
            <a:ext cx="2108270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4205301" y="4058783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165820" y="4058783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126339" y="4058783"/>
            <a:ext cx="1946944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2097031" y="4364877"/>
            <a:ext cx="2108270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Entry “X”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4205301" y="4364877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165820" y="4364877"/>
            <a:ext cx="960519" cy="3139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16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126339" y="4364877"/>
            <a:ext cx="1946944" cy="31393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cxnSp>
        <p:nvCxnSpPr>
          <p:cNvPr id="113" name="Straight Arrow Connector 112"/>
          <p:cNvCxnSpPr>
            <a:stCxn id="112" idx="2"/>
            <a:endCxn id="114" idx="0"/>
          </p:cNvCxnSpPr>
          <p:nvPr/>
        </p:nvCxnSpPr>
        <p:spPr bwMode="auto">
          <a:xfrm flipH="1">
            <a:off x="4730865" y="4678809"/>
            <a:ext cx="2368946" cy="1543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1551214" y="4833155"/>
            <a:ext cx="6359302" cy="1765703"/>
          </a:xfrm>
          <a:prstGeom prst="rect">
            <a:avLst/>
          </a:prstGeom>
          <a:solidFill>
            <a:srgbClr val="00B050">
              <a:alpha val="2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448634" y="519871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0xFC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359461" y="519871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0x11C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4270288" y="519871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5181115" y="519871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2448634" y="5504805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0xF8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3359461" y="5504805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0x118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270288" y="5504805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5181115" y="5504805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2448634" y="5818737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0xF0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3359461" y="5818737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0x110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4270288" y="5818737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5181115" y="5818737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2448634" y="612483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0x100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3359461" y="612483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0x120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4270288" y="612483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5181115" y="612483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533992" y="519871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0xFC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33992" y="5504805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0xBC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6533992" y="5818737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0x3C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6533992" y="6124831"/>
            <a:ext cx="910827" cy="3139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0x13A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81926" y="520643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881926" y="548543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8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808188" y="5791524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16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1754112" y="6097618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1/8</a:t>
            </a: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1754112" y="5504805"/>
            <a:ext cx="55661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>
            <a:off x="1754112" y="5797885"/>
            <a:ext cx="55661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>
            <a:off x="1754112" y="6105033"/>
            <a:ext cx="55661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1712902" y="4909253"/>
            <a:ext cx="619080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coeff</a:t>
            </a:r>
            <a:endParaRPr lang="en-US" sz="1400" dirty="0" smtClean="0"/>
          </a:p>
        </p:txBody>
      </p:sp>
      <p:grpSp>
        <p:nvGrpSpPr>
          <p:cNvPr id="163" name="Group 162"/>
          <p:cNvGrpSpPr/>
          <p:nvPr/>
        </p:nvGrpSpPr>
        <p:grpSpPr>
          <a:xfrm>
            <a:off x="6108355" y="5280981"/>
            <a:ext cx="410678" cy="1102242"/>
            <a:chOff x="4771555" y="4838642"/>
            <a:chExt cx="410678" cy="1102242"/>
          </a:xfrm>
        </p:grpSpPr>
        <p:sp>
          <p:nvSpPr>
            <p:cNvPr id="164" name="Right Arrow 163"/>
            <p:cNvSpPr/>
            <p:nvPr/>
          </p:nvSpPr>
          <p:spPr bwMode="auto">
            <a:xfrm rot="10800000">
              <a:off x="4771555" y="4838642"/>
              <a:ext cx="410678" cy="164836"/>
            </a:xfrm>
            <a:prstGeom prst="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5" name="Right Arrow 164"/>
            <p:cNvSpPr/>
            <p:nvPr/>
          </p:nvSpPr>
          <p:spPr bwMode="auto">
            <a:xfrm rot="10800000">
              <a:off x="4771555" y="5144852"/>
              <a:ext cx="410678" cy="164836"/>
            </a:xfrm>
            <a:prstGeom prst="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6" name="Right Arrow 165"/>
            <p:cNvSpPr/>
            <p:nvPr/>
          </p:nvSpPr>
          <p:spPr bwMode="auto">
            <a:xfrm rot="10800000">
              <a:off x="4771555" y="5453149"/>
              <a:ext cx="410678" cy="164836"/>
            </a:xfrm>
            <a:prstGeom prst="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7" name="Right Arrow 166"/>
            <p:cNvSpPr/>
            <p:nvPr/>
          </p:nvSpPr>
          <p:spPr bwMode="auto">
            <a:xfrm rot="10800000">
              <a:off x="4771555" y="5776048"/>
              <a:ext cx="410678" cy="164836"/>
            </a:xfrm>
            <a:prstGeom prst="rightArrow">
              <a:avLst/>
            </a:prstGeom>
            <a:solidFill>
              <a:srgbClr val="0000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411192" y="5094732"/>
            <a:ext cx="5033627" cy="446858"/>
            <a:chOff x="1074392" y="4652393"/>
            <a:chExt cx="5033627" cy="446858"/>
          </a:xfrm>
        </p:grpSpPr>
        <p:sp>
          <p:nvSpPr>
            <p:cNvPr id="170" name="Oval 169"/>
            <p:cNvSpPr/>
            <p:nvPr/>
          </p:nvSpPr>
          <p:spPr bwMode="auto">
            <a:xfrm>
              <a:off x="5197192" y="4655232"/>
              <a:ext cx="910827" cy="444019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>
              <a:off x="1074392" y="4652393"/>
              <a:ext cx="910827" cy="444019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72" name="Curved Connector 171"/>
            <p:cNvCxnSpPr>
              <a:stCxn id="170" idx="1"/>
              <a:endCxn id="171" idx="7"/>
            </p:cNvCxnSpPr>
            <p:nvPr/>
          </p:nvCxnSpPr>
          <p:spPr bwMode="auto">
            <a:xfrm rot="16200000" flipV="1">
              <a:off x="3589787" y="2979463"/>
              <a:ext cx="2839" cy="3478749"/>
            </a:xfrm>
            <a:prstGeom prst="curvedConnector3">
              <a:avLst>
                <a:gd name="adj1" fmla="val 1044255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71" name="Content Placeholder 2"/>
          <p:cNvSpPr txBox="1">
            <a:spLocks/>
          </p:cNvSpPr>
          <p:nvPr/>
        </p:nvSpPr>
        <p:spPr bwMode="auto">
          <a:xfrm>
            <a:off x="457200" y="1968998"/>
            <a:ext cx="8229600" cy="11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800000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0000"/>
                </a:solidFill>
              </a:rPr>
              <a:t>Given B[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] and B[i+1], for every following miss, compute </a:t>
            </a:r>
            <a:r>
              <a:rPr lang="en-US" sz="2400" b="1" i="1" dirty="0" err="1" smtClean="0">
                <a:solidFill>
                  <a:srgbClr val="000000"/>
                </a:solidFill>
              </a:rPr>
              <a:t>base_address</a:t>
            </a:r>
            <a:r>
              <a:rPr lang="en-US" sz="2400" dirty="0" smtClean="0">
                <a:solidFill>
                  <a:srgbClr val="000000"/>
                </a:solidFill>
              </a:rPr>
              <a:t> for every </a:t>
            </a:r>
            <a:r>
              <a:rPr lang="en-US" sz="2400" b="1" i="1" dirty="0" err="1" smtClean="0">
                <a:solidFill>
                  <a:srgbClr val="000000"/>
                </a:solidFill>
              </a:rPr>
              <a:t>coeff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Match found! </a:t>
            </a:r>
            <a:r>
              <a:rPr lang="en-US" sz="2400" dirty="0" err="1">
                <a:solidFill>
                  <a:srgbClr val="000000"/>
                </a:solidFill>
              </a:rPr>
              <a:t>Coeff</a:t>
            </a:r>
            <a:r>
              <a:rPr lang="en-US" sz="2400" dirty="0">
                <a:solidFill>
                  <a:srgbClr val="000000"/>
                </a:solidFill>
              </a:rPr>
              <a:t>=4, base </a:t>
            </a:r>
            <a:r>
              <a:rPr lang="en-US" sz="2400" dirty="0" err="1">
                <a:solidFill>
                  <a:srgbClr val="000000"/>
                </a:solidFill>
              </a:rPr>
              <a:t>addr</a:t>
            </a:r>
            <a:r>
              <a:rPr lang="en-US" sz="2400" dirty="0" smtClean="0">
                <a:solidFill>
                  <a:srgbClr val="000000"/>
                </a:solidFill>
              </a:rPr>
              <a:t>=0xFC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739565" y="1416146"/>
            <a:ext cx="6590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dirty="0">
                <a:solidFill>
                  <a:prstClr val="black"/>
                </a:solidFill>
              </a:rPr>
              <a:t>&amp;A[B[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]]</a:t>
            </a:r>
            <a:r>
              <a:rPr lang="en-US" i="1" dirty="0">
                <a:solidFill>
                  <a:prstClr val="black"/>
                </a:solidFill>
              </a:rPr>
              <a:t> = </a:t>
            </a:r>
            <a:r>
              <a:rPr lang="en-US" b="1" i="1" dirty="0" err="1">
                <a:solidFill>
                  <a:prstClr val="black"/>
                </a:solidFill>
              </a:rPr>
              <a:t>coeff</a:t>
            </a:r>
            <a:r>
              <a:rPr lang="en-US" i="1" dirty="0">
                <a:solidFill>
                  <a:prstClr val="black"/>
                </a:solidFill>
              </a:rPr>
              <a:t> × </a:t>
            </a:r>
            <a:r>
              <a:rPr lang="en-US" dirty="0">
                <a:solidFill>
                  <a:prstClr val="black"/>
                </a:solidFill>
              </a:rPr>
              <a:t>B[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]</a:t>
            </a:r>
            <a:r>
              <a:rPr lang="en-US" i="1" dirty="0">
                <a:solidFill>
                  <a:prstClr val="black"/>
                </a:solidFill>
              </a:rPr>
              <a:t> + </a:t>
            </a:r>
            <a:r>
              <a:rPr lang="en-US" b="1" i="1" dirty="0" err="1">
                <a:solidFill>
                  <a:prstClr val="black"/>
                </a:solidFill>
              </a:rPr>
              <a:t>base_address</a:t>
            </a:r>
            <a:r>
              <a:rPr lang="en-US" b="1" i="1" dirty="0">
                <a:solidFill>
                  <a:prstClr val="black"/>
                </a:solidFill>
              </a:rPr>
              <a:t>    </a:t>
            </a:r>
            <a:endParaRPr lang="en-US" b="1" i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2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chemeClr val="tx1"/>
          </a:solidFill>
          <a:headEnd type="none"/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>
          <a:buFont typeface="Arial"/>
          <a:buChar char="•"/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46563</TotalTime>
  <Words>835</Words>
  <Application>Microsoft Macintosh PowerPoint</Application>
  <PresentationFormat>On-screen Show (4:3)</PresentationFormat>
  <Paragraphs>173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IMP: Indirect Memory Prefetcher</vt:lpstr>
      <vt:lpstr>Sparse Operations</vt:lpstr>
      <vt:lpstr>Challenge from Sparsity</vt:lpstr>
      <vt:lpstr>Execution Time Impact</vt:lpstr>
      <vt:lpstr>Observation</vt:lpstr>
      <vt:lpstr>IMP Architecture</vt:lpstr>
      <vt:lpstr>IMP Architecture</vt:lpstr>
      <vt:lpstr>Indirect Pattern Detection</vt:lpstr>
      <vt:lpstr>Indirect Pattern Detector (IPD)</vt:lpstr>
      <vt:lpstr>Other Optimizations</vt:lpstr>
      <vt:lpstr>Evaluation</vt:lpstr>
      <vt:lpstr>Performance vs. Perfect Prefetcher</vt:lpstr>
      <vt:lpstr>Summary</vt:lpstr>
      <vt:lpstr>Backup Slides</vt:lpstr>
      <vt:lpstr>Partial Cacheline Accessing</vt:lpstr>
      <vt:lpstr>Coverage</vt:lpstr>
      <vt:lpstr>Accuracy</vt:lpstr>
      <vt:lpstr>Latency vs. Perfect Prefetch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Graphite Multicore Simulator</dc:title>
  <dc:creator>jasonm</dc:creator>
  <cp:lastModifiedBy>Xiangyao Yu</cp:lastModifiedBy>
  <cp:revision>11012</cp:revision>
  <cp:lastPrinted>2015-11-29T18:37:51Z</cp:lastPrinted>
  <dcterms:created xsi:type="dcterms:W3CDTF">2013-06-07T17:04:54Z</dcterms:created>
  <dcterms:modified xsi:type="dcterms:W3CDTF">2015-12-08T04:16:38Z</dcterms:modified>
</cp:coreProperties>
</file>