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295" r:id="rId3"/>
    <p:sldId id="296" r:id="rId4"/>
    <p:sldId id="262" r:id="rId5"/>
    <p:sldId id="259" r:id="rId6"/>
    <p:sldId id="260" r:id="rId7"/>
    <p:sldId id="267" r:id="rId8"/>
    <p:sldId id="268" r:id="rId9"/>
    <p:sldId id="287" r:id="rId10"/>
    <p:sldId id="271" r:id="rId11"/>
    <p:sldId id="293" r:id="rId12"/>
    <p:sldId id="275" r:id="rId13"/>
    <p:sldId id="276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00"/>
    <a:srgbClr val="FDD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6" autoAdjust="0"/>
    <p:restoredTop sz="89936" autoAdjust="0"/>
  </p:normalViewPr>
  <p:slideViewPr>
    <p:cSldViewPr snapToGrid="0" snapToObjects="1">
      <p:cViewPr>
        <p:scale>
          <a:sx n="63" d="100"/>
          <a:sy n="63" d="100"/>
        </p:scale>
        <p:origin x="-165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844925634296"/>
          <c:y val="0.0601851851851852"/>
          <c:w val="0.82371062992126"/>
          <c:h val="0.74464842672876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low-traffic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Sheet2!$A$6:$A$26</c:f>
              <c:numCache>
                <c:formatCode>General</c:formatCode>
                <c:ptCount val="2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</c:numCache>
            </c:numRef>
          </c:cat>
          <c:val>
            <c:numRef>
              <c:f>Sheet2!$B$6:$B$26</c:f>
              <c:numCache>
                <c:formatCode>General</c:formatCode>
                <c:ptCount val="21"/>
                <c:pt idx="0">
                  <c:v>0.0</c:v>
                </c:pt>
                <c:pt idx="1">
                  <c:v>333333.333</c:v>
                </c:pt>
                <c:pt idx="2">
                  <c:v>666666.666</c:v>
                </c:pt>
                <c:pt idx="3">
                  <c:v>999999.999</c:v>
                </c:pt>
                <c:pt idx="4">
                  <c:v>1.333333332E6</c:v>
                </c:pt>
                <c:pt idx="5">
                  <c:v>1.666666665E6</c:v>
                </c:pt>
                <c:pt idx="6">
                  <c:v>1.999999998E6</c:v>
                </c:pt>
                <c:pt idx="7">
                  <c:v>2.333333331E6</c:v>
                </c:pt>
                <c:pt idx="8">
                  <c:v>2.666666664E6</c:v>
                </c:pt>
                <c:pt idx="9">
                  <c:v>2.999999997E6</c:v>
                </c:pt>
                <c:pt idx="10">
                  <c:v>3.33333333E6</c:v>
                </c:pt>
                <c:pt idx="11">
                  <c:v>3.666666663E6</c:v>
                </c:pt>
                <c:pt idx="12">
                  <c:v>3.999999996E6</c:v>
                </c:pt>
                <c:pt idx="13">
                  <c:v>4.333333329E6</c:v>
                </c:pt>
                <c:pt idx="14">
                  <c:v>4.666666662E6</c:v>
                </c:pt>
                <c:pt idx="15">
                  <c:v>4.999999995E6</c:v>
                </c:pt>
                <c:pt idx="16">
                  <c:v>5.333333328E6</c:v>
                </c:pt>
                <c:pt idx="17">
                  <c:v>5.666666661E6</c:v>
                </c:pt>
                <c:pt idx="18">
                  <c:v>5.999999994E6</c:v>
                </c:pt>
                <c:pt idx="19">
                  <c:v>6.333333327E6</c:v>
                </c:pt>
                <c:pt idx="20">
                  <c:v>6.66666666E6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Sheet2!$C$5</c:f>
              <c:strCache>
                <c:ptCount val="1"/>
                <c:pt idx="0">
                  <c:v>high-traffic</c:v>
                </c:pt>
              </c:strCache>
            </c:strRef>
          </c:tx>
          <c:spPr>
            <a:ln w="50800" cmpd="sng"/>
          </c:spPr>
          <c:marker>
            <c:symbol val="none"/>
          </c:marker>
          <c:cat>
            <c:numRef>
              <c:f>Sheet2!$A$6:$A$26</c:f>
              <c:numCache>
                <c:formatCode>General</c:formatCode>
                <c:ptCount val="2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</c:numCache>
            </c:numRef>
          </c:cat>
          <c:val>
            <c:numRef>
              <c:f>Sheet2!$C$6:$C$26</c:f>
              <c:numCache>
                <c:formatCode>General</c:formatCode>
                <c:ptCount val="21"/>
                <c:pt idx="0">
                  <c:v>0.0</c:v>
                </c:pt>
                <c:pt idx="1">
                  <c:v>416666.667</c:v>
                </c:pt>
                <c:pt idx="2">
                  <c:v>833333.334</c:v>
                </c:pt>
                <c:pt idx="3">
                  <c:v>1.250000001E6</c:v>
                </c:pt>
                <c:pt idx="4">
                  <c:v>1.666666668E6</c:v>
                </c:pt>
                <c:pt idx="5">
                  <c:v>2.083333335E6</c:v>
                </c:pt>
                <c:pt idx="6">
                  <c:v>2.500000002E6</c:v>
                </c:pt>
                <c:pt idx="7">
                  <c:v>2.916666669E6</c:v>
                </c:pt>
                <c:pt idx="8">
                  <c:v>3.333333336E6</c:v>
                </c:pt>
                <c:pt idx="9">
                  <c:v>3.750000003E6</c:v>
                </c:pt>
                <c:pt idx="10">
                  <c:v>4.16666667E6</c:v>
                </c:pt>
                <c:pt idx="11">
                  <c:v>4.583333337E6</c:v>
                </c:pt>
                <c:pt idx="12">
                  <c:v>5.000000004E6</c:v>
                </c:pt>
                <c:pt idx="13">
                  <c:v>5.416666671E6</c:v>
                </c:pt>
                <c:pt idx="14">
                  <c:v>5.833333338E6</c:v>
                </c:pt>
                <c:pt idx="15">
                  <c:v>6.250000005E6</c:v>
                </c:pt>
                <c:pt idx="16">
                  <c:v>6.666666672E6</c:v>
                </c:pt>
                <c:pt idx="17">
                  <c:v>7.083333339E6</c:v>
                </c:pt>
                <c:pt idx="18">
                  <c:v>7.500000006E6</c:v>
                </c:pt>
                <c:pt idx="19">
                  <c:v>7.916666673E6</c:v>
                </c:pt>
                <c:pt idx="20">
                  <c:v>8.33333334E6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572520"/>
        <c:axId val="524239288"/>
      </c:lineChart>
      <c:catAx>
        <c:axId val="586572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x10K Instructions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4239288"/>
        <c:crosses val="autoZero"/>
        <c:auto val="1"/>
        <c:lblAlgn val="ctr"/>
        <c:lblOffset val="100"/>
        <c:tickLblSkip val="2"/>
        <c:noMultiLvlLbl val="0"/>
      </c:catAx>
      <c:valAx>
        <c:axId val="5242392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65725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103919021543627"/>
                <c:y val="0.108246882563804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/>
                    <a:t>Exe.</a:t>
                  </a:r>
                  <a:r>
                    <a:rPr lang="en-US" sz="1600" baseline="0"/>
                    <a:t> Time (</a:t>
                  </a:r>
                  <a:r>
                    <a:rPr lang="en-US" sz="1600"/>
                    <a:t>Millions Cycles)</a:t>
                  </a:r>
                </a:p>
              </c:rich>
            </c:tx>
          </c:dispUnitsLbl>
        </c:dispUnits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1517047044246"/>
          <c:y val="0.104954797317002"/>
          <c:w val="0.350769215396299"/>
          <c:h val="0.3294145041208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566C3-291C-2B44-A2D4-F186801C008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D9B0-E0EC-6244-8EBD-34E232A4B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7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0C1F-13D1-1643-A7F0-9B3C8C8789F3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2ACF-AFD9-B647-A094-061269CA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to make font bigger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2ACF-AFD9-B647-A094-061269CA1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F6729-6CFC-3049-9BBB-43F34BA64062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2726" y="6356350"/>
            <a:ext cx="2133600" cy="365125"/>
          </a:xfrm>
        </p:spPr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7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043" y="3993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443" y="5517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C412DB-77E2-4C49-9EE4-6AEE261D482A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F4A8B-C93F-E44C-9A71-1510FEF721E9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9034" y="6356350"/>
            <a:ext cx="324093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FB767-F0F0-F44D-9CB0-AD19A4D70C79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171" y="6356350"/>
            <a:ext cx="3621541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3E71D5-B3A8-F240-8998-E056FD9511B0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541B8F-5B30-074A-9CFC-BB4E03A933C8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D0FA4-B176-D448-8BB3-46D961672275}" type="datetime1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22A4AB-B3CD-CF49-A09A-4798B2C33559}" type="datetime1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04721-A42C-C344-AD50-B30C24FE746E}" type="datetime1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73E7FF-9999-F64D-97BC-C4F973A299D7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146B9E-4D02-2C45-9767-5B296A041A35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171" y="6316038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Avoiding Information Leakage in the Memory Controller with Fixed Service Policies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33CE-03BB-8741-817B-D06F99E8C0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tahArc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" y="5692191"/>
            <a:ext cx="1489444" cy="1165809"/>
          </a:xfrm>
          <a:prstGeom prst="rect">
            <a:avLst/>
          </a:prstGeom>
        </p:spPr>
      </p:pic>
      <p:pic>
        <p:nvPicPr>
          <p:cNvPr id="10" name="Picture 9" descr="eceU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02321"/>
            <a:ext cx="1721630" cy="3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5652"/>
            <a:ext cx="7772400" cy="183849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Avoiding Information Leakage in the Memory Controller with Fixed Service Policies</a:t>
            </a:r>
            <a:endParaRPr lang="en-US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043" y="3993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443" y="5517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843" y="7041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243" y="8565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643" y="10089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043" y="1161318"/>
            <a:ext cx="7543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443" y="1313718"/>
            <a:ext cx="7649010" cy="59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</a:t>
            </a:fld>
            <a:endParaRPr lang="en-US" sz="2000"/>
          </a:p>
        </p:txBody>
      </p:sp>
      <p:pic>
        <p:nvPicPr>
          <p:cNvPr id="4" name="Picture 3" descr="utah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5" y="4128056"/>
            <a:ext cx="3322426" cy="2600510"/>
          </a:xfrm>
          <a:prstGeom prst="rect">
            <a:avLst/>
          </a:prstGeom>
        </p:spPr>
      </p:pic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34213800" y="2971800"/>
            <a:ext cx="9677400" cy="2590800"/>
            <a:chOff x="672" y="384"/>
            <a:chExt cx="1680" cy="469"/>
          </a:xfrm>
        </p:grpSpPr>
        <p:pic>
          <p:nvPicPr>
            <p:cNvPr id="15" name="Picture 7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4"/>
              <a:ext cx="1617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Rectangle 73"/>
            <p:cNvSpPr>
              <a:spLocks noChangeArrowheads="1"/>
            </p:cNvSpPr>
            <p:nvPr userDrawn="1"/>
          </p:nvSpPr>
          <p:spPr bwMode="auto">
            <a:xfrm>
              <a:off x="672" y="728"/>
              <a:ext cx="168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n-US" sz="1300" b="1">
                  <a:solidFill>
                    <a:srgbClr val="CC6600"/>
                  </a:solidFill>
                  <a:latin typeface="Helvetica" charset="0"/>
                </a:rPr>
                <a:t>The University of Texas at Austin</a:t>
              </a:r>
              <a:endParaRPr lang="en-US" sz="1300" b="1">
                <a:latin typeface="Helvetica" charset="0"/>
              </a:endParaRP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34366200" y="3124200"/>
            <a:ext cx="9677400" cy="2590800"/>
            <a:chOff x="672" y="384"/>
            <a:chExt cx="1680" cy="469"/>
          </a:xfrm>
        </p:grpSpPr>
        <p:pic>
          <p:nvPicPr>
            <p:cNvPr id="19" name="Picture 7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4"/>
              <a:ext cx="1617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" name="Rectangle 73"/>
            <p:cNvSpPr>
              <a:spLocks noChangeArrowheads="1"/>
            </p:cNvSpPr>
            <p:nvPr userDrawn="1"/>
          </p:nvSpPr>
          <p:spPr bwMode="auto">
            <a:xfrm>
              <a:off x="672" y="728"/>
              <a:ext cx="168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n-US" sz="1300" b="1">
                  <a:solidFill>
                    <a:srgbClr val="CC6600"/>
                  </a:solidFill>
                  <a:latin typeface="Helvetica" charset="0"/>
                </a:rPr>
                <a:t>The University of Texas at Austin</a:t>
              </a:r>
              <a:endParaRPr lang="en-US" sz="1300" b="1">
                <a:latin typeface="Helvetica" charset="0"/>
              </a:endParaRPr>
            </a:p>
          </p:txBody>
        </p:sp>
      </p:grpSp>
      <p:pic>
        <p:nvPicPr>
          <p:cNvPr id="13" name="Picture 12" descr="ece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69" y="5223720"/>
            <a:ext cx="3443261" cy="646315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371600" y="32746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Ali Shafiee</a:t>
            </a:r>
            <a:r>
              <a:rPr lang="en-US" dirty="0" smtClean="0">
                <a:solidFill>
                  <a:srgbClr val="000000"/>
                </a:solidFill>
              </a:rPr>
              <a:t>, A. </a:t>
            </a:r>
            <a:r>
              <a:rPr lang="en-US" dirty="0" err="1" smtClean="0">
                <a:solidFill>
                  <a:srgbClr val="000000"/>
                </a:solidFill>
              </a:rPr>
              <a:t>Gundu</a:t>
            </a:r>
            <a:r>
              <a:rPr lang="en-US" dirty="0" smtClean="0">
                <a:solidFill>
                  <a:srgbClr val="000000"/>
                </a:solidFill>
              </a:rPr>
              <a:t>, M. </a:t>
            </a:r>
            <a:r>
              <a:rPr lang="en-US" dirty="0" err="1" smtClean="0">
                <a:solidFill>
                  <a:srgbClr val="000000"/>
                </a:solidFill>
              </a:rPr>
              <a:t>Shevgoor</a:t>
            </a:r>
            <a:r>
              <a:rPr lang="en-US" dirty="0" smtClean="0">
                <a:solidFill>
                  <a:srgbClr val="000000"/>
                </a:solidFill>
              </a:rPr>
              <a:t>, R. </a:t>
            </a:r>
            <a:r>
              <a:rPr lang="en-US" dirty="0" err="1" smtClean="0">
                <a:solidFill>
                  <a:srgbClr val="000000"/>
                </a:solidFill>
              </a:rPr>
              <a:t>Balasubramonian</a:t>
            </a:r>
            <a:r>
              <a:rPr lang="en-US" dirty="0" smtClean="0">
                <a:solidFill>
                  <a:srgbClr val="000000"/>
                </a:solidFill>
              </a:rPr>
              <a:t> and M. </a:t>
            </a:r>
            <a:r>
              <a:rPr lang="en-US" dirty="0" err="1" smtClean="0">
                <a:solidFill>
                  <a:srgbClr val="000000"/>
                </a:solidFill>
              </a:rPr>
              <a:t>Tiwari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9020" y="6239587"/>
            <a:ext cx="200581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158" y="5715000"/>
            <a:ext cx="1351442" cy="104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5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Bank-Part with Re-ordering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5196" y="2222635"/>
            <a:ext cx="66501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5196" y="1988673"/>
            <a:ext cx="317471" cy="434500"/>
          </a:xfrm>
          <a:prstGeom prst="rect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89120" y="1988673"/>
            <a:ext cx="317471" cy="434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91152" y="1988673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5076" y="1988673"/>
            <a:ext cx="317471" cy="4345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8126" y="2005385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2050" y="2005385"/>
            <a:ext cx="317471" cy="4345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84082" y="2005385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38006" y="2005385"/>
            <a:ext cx="317471" cy="434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5196" y="2590289"/>
            <a:ext cx="753924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199" y="2615717"/>
            <a:ext cx="68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L=15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5196" y="3962632"/>
            <a:ext cx="66501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5196" y="3728670"/>
            <a:ext cx="317471" cy="434500"/>
          </a:xfrm>
          <a:prstGeom prst="rect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34684" y="3728670"/>
            <a:ext cx="317471" cy="434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56705" y="3728670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85877" y="3728670"/>
            <a:ext cx="317471" cy="4345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2155" y="3735613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03348" y="3728670"/>
            <a:ext cx="317471" cy="4345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69626" y="3735613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87097" y="3735613"/>
            <a:ext cx="317471" cy="434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5462" y="4330286"/>
            <a:ext cx="504055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0483" y="4333281"/>
            <a:ext cx="55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L=6</a:t>
            </a:r>
            <a:endParaRPr lang="en-US" sz="20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04568" y="4225278"/>
            <a:ext cx="939687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63410" y="4279636"/>
            <a:ext cx="68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L=15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244255" y="3735613"/>
            <a:ext cx="0" cy="206731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4244255" y="5187462"/>
            <a:ext cx="659899" cy="615461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950142" y="5118585"/>
            <a:ext cx="19982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Return to CPU</a:t>
            </a:r>
          </a:p>
          <a:p>
            <a:pPr algn="ctr"/>
            <a:r>
              <a:rPr lang="en-US" sz="2400" b="1" dirty="0" smtClean="0"/>
              <a:t>en masse</a:t>
            </a:r>
          </a:p>
          <a:p>
            <a:pPr algn="ctr"/>
            <a:endParaRPr lang="en-US" sz="24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10483" y="5090832"/>
            <a:ext cx="3633772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5196" y="3032901"/>
            <a:ext cx="562028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7281" y="3032901"/>
            <a:ext cx="87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</a:t>
            </a:r>
            <a:r>
              <a:rPr lang="en-US" sz="2000" b="1" dirty="0" smtClean="0"/>
              <a:t>=120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736836" y="5168027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</a:t>
            </a:r>
            <a:r>
              <a:rPr lang="en-US" sz="2000" b="1" dirty="0" smtClean="0"/>
              <a:t>=63</a:t>
            </a:r>
            <a:endParaRPr lang="en-US" sz="2000" b="1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10</a:t>
            </a:fld>
            <a:endParaRPr lang="en-US" sz="200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6769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1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6" grpId="0"/>
      <p:bldP spid="39" grpId="0" animBg="1"/>
      <p:bldP spid="40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No-Part with Triple-Alternation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735196" y="2222635"/>
            <a:ext cx="66501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735196" y="1988673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489120" y="1988673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291152" y="1988673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3045076" y="1988673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728126" y="2005385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4482050" y="2005385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5284082" y="2005385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6038006" y="2005385"/>
            <a:ext cx="317471" cy="434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35196" y="2590289"/>
            <a:ext cx="753924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69199" y="2615717"/>
            <a:ext cx="68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L=43</a:t>
            </a:r>
            <a:endParaRPr lang="en-US" sz="2000" b="1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735196" y="3032901"/>
            <a:ext cx="562028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047281" y="3032901"/>
            <a:ext cx="87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</a:t>
            </a:r>
            <a:r>
              <a:rPr lang="en-US" sz="2000" b="1" dirty="0" smtClean="0"/>
              <a:t>=344</a:t>
            </a:r>
            <a:endParaRPr lang="en-US" sz="2000" b="1" dirty="0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480120" y="5467456"/>
            <a:ext cx="78206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714225" y="5233494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 flipH="1">
            <a:off x="1198746" y="5233494"/>
            <a:ext cx="269404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1613482" y="5250206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049935" y="5250206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486937" y="5266918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2923390" y="5266918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3314593" y="5266918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751046" y="5266918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618194" y="5868651"/>
            <a:ext cx="580552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50171" y="5894079"/>
            <a:ext cx="68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L=15</a:t>
            </a:r>
            <a:endParaRPr lang="en-US" sz="2000" b="1" dirty="0"/>
          </a:p>
        </p:txBody>
      </p:sp>
      <p:sp>
        <p:nvSpPr>
          <p:cNvPr id="138" name="Rectangle 137"/>
          <p:cNvSpPr/>
          <p:nvPr/>
        </p:nvSpPr>
        <p:spPr>
          <a:xfrm>
            <a:off x="4244256" y="5263491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 flipH="1">
            <a:off x="4728777" y="5263491"/>
            <a:ext cx="269404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143513" y="5280203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579966" y="5280203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016968" y="5296915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6453421" y="5296915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6844624" y="5296915"/>
            <a:ext cx="317471" cy="4345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265399" y="5296915"/>
            <a:ext cx="317471" cy="4345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678791" y="4968315"/>
            <a:ext cx="338972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890873" y="4448695"/>
            <a:ext cx="87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</a:t>
            </a:r>
            <a:r>
              <a:rPr lang="en-US" sz="2000" b="1" dirty="0" smtClean="0"/>
              <a:t>=120</a:t>
            </a:r>
            <a:endParaRPr lang="en-US" sz="2000" b="1" dirty="0"/>
          </a:p>
        </p:txBody>
      </p:sp>
      <p:sp>
        <p:nvSpPr>
          <p:cNvPr id="151" name="Rectangle 150"/>
          <p:cNvSpPr/>
          <p:nvPr/>
        </p:nvSpPr>
        <p:spPr>
          <a:xfrm>
            <a:off x="7661260" y="5295883"/>
            <a:ext cx="317471" cy="4345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494215" y="3673782"/>
            <a:ext cx="1216728" cy="6271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110632" y="3685063"/>
            <a:ext cx="780275" cy="627196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169958" y="3673782"/>
            <a:ext cx="780275" cy="627196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4346773" y="3685063"/>
            <a:ext cx="780275" cy="6271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1710943" y="372082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854113" y="371642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998728" y="3702125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2049935" y="5882148"/>
            <a:ext cx="1264658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146514" y="5911905"/>
            <a:ext cx="146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3x15=45&gt;43</a:t>
            </a:r>
            <a:endParaRPr lang="en-US" sz="2000" b="1" dirty="0"/>
          </a:p>
        </p:txBody>
      </p:sp>
      <p:sp>
        <p:nvSpPr>
          <p:cNvPr id="164" name="Slide Number Placeholder 1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11</a:t>
            </a:fld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473064" y="3702125"/>
            <a:ext cx="708143" cy="561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800199" y="3393040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22759" y="3398472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99267" y="3409780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811493" y="3867936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534053" y="3873368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10561" y="3884676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22787" y="4342832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45347" y="4348264"/>
            <a:ext cx="494507" cy="327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3496" y="3741868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4" name="Left Brace 3"/>
          <p:cNvSpPr/>
          <p:nvPr/>
        </p:nvSpPr>
        <p:spPr>
          <a:xfrm>
            <a:off x="6482729" y="3383270"/>
            <a:ext cx="238502" cy="1283006"/>
          </a:xfrm>
          <a:prstGeom prst="leftBrace">
            <a:avLst>
              <a:gd name="adj1" fmla="val 5141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6374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/>
      <p:bldP spid="124" grpId="0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9" grpId="0"/>
      <p:bldP spid="151" grpId="0" animBg="1"/>
      <p:bldP spid="154" grpId="0" animBg="1"/>
      <p:bldP spid="155" grpId="0" animBg="1"/>
      <p:bldP spid="156" grpId="0" animBg="1"/>
      <p:bldP spid="157" grpId="0" animBg="1"/>
      <p:bldP spid="158" grpId="0"/>
      <p:bldP spid="159" grpId="0"/>
      <p:bldP spid="160" grpId="0"/>
      <p:bldP spid="16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Simics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lvl="1"/>
            <a:r>
              <a:rPr lang="en-US" dirty="0" smtClean="0"/>
              <a:t>8 4-way superscalar cores</a:t>
            </a:r>
          </a:p>
          <a:p>
            <a:pPr lvl="1"/>
            <a:r>
              <a:rPr lang="en-US" dirty="0" smtClean="0"/>
              <a:t>L1I (32K</a:t>
            </a:r>
            <a:r>
              <a:rPr lang="en-US" dirty="0" smtClean="0"/>
              <a:t>)/</a:t>
            </a:r>
            <a:r>
              <a:rPr lang="en-US" dirty="0" smtClean="0"/>
              <a:t>L1D (</a:t>
            </a:r>
            <a:r>
              <a:rPr lang="en-US" dirty="0" smtClean="0"/>
              <a:t>32KB)/</a:t>
            </a:r>
            <a:r>
              <a:rPr lang="en-US" dirty="0" smtClean="0"/>
              <a:t>L2 (</a:t>
            </a:r>
            <a:r>
              <a:rPr lang="en-US" dirty="0" smtClean="0"/>
              <a:t>1MB) </a:t>
            </a:r>
            <a:r>
              <a:rPr lang="en-US" dirty="0" smtClean="0">
                <a:sym typeface="Wingdings"/>
              </a:rPr>
              <a:t> per core</a:t>
            </a:r>
          </a:p>
          <a:p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USIMM</a:t>
            </a:r>
            <a:endParaRPr lang="en-US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1channel, 8 ranks, 8 banks</a:t>
            </a:r>
          </a:p>
          <a:p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Benchmark</a:t>
            </a:r>
          </a:p>
          <a:p>
            <a:pPr lvl="1"/>
            <a:r>
              <a:rPr lang="en-US" dirty="0" smtClean="0">
                <a:sym typeface="Wingdings"/>
              </a:rPr>
              <a:t>SPEC 2006</a:t>
            </a:r>
          </a:p>
          <a:p>
            <a:pPr lvl="1"/>
            <a:r>
              <a:rPr lang="en-US" dirty="0" smtClean="0">
                <a:sym typeface="Wingdings"/>
              </a:rPr>
              <a:t>NPB</a:t>
            </a:r>
          </a:p>
          <a:p>
            <a:r>
              <a:rPr lang="en-US" dirty="0" smtClean="0">
                <a:sym typeface="Wingdings"/>
              </a:rPr>
              <a:t>Compared with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Temporal Partitioning</a:t>
            </a:r>
            <a:r>
              <a:rPr lang="en-US" dirty="0" smtClean="0">
                <a:sym typeface="Wingdings"/>
              </a:rPr>
              <a:t>  (HPCA’14)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12</a:t>
            </a:fld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3754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350563" y="4520624"/>
            <a:ext cx="6873748" cy="1139279"/>
          </a:xfrm>
          <a:prstGeom prst="notchedRightArrow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Increase OS complexity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Results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8361" y="1115298"/>
            <a:ext cx="8056503" cy="5040177"/>
            <a:chOff x="199144" y="381000"/>
            <a:chExt cx="8670232" cy="608467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609600" y="5867400"/>
              <a:ext cx="8151762" cy="0"/>
            </a:xfrm>
            <a:prstGeom prst="line">
              <a:avLst/>
            </a:prstGeom>
            <a:ln w="50800">
              <a:solidFill>
                <a:schemeClr val="tx1"/>
              </a:solidFill>
              <a:head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6226" y="381000"/>
              <a:ext cx="0" cy="5486400"/>
            </a:xfrm>
            <a:prstGeom prst="line">
              <a:avLst/>
            </a:prstGeom>
            <a:ln w="50800">
              <a:solidFill>
                <a:schemeClr val="tx1"/>
              </a:solidFill>
              <a:head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167794" y="6019800"/>
              <a:ext cx="2701582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RANK PARTITIONING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362" y="6019800"/>
              <a:ext cx="23840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PARTITIONING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20" y="6019800"/>
              <a:ext cx="2687874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 PARTITIONING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797376" y="2442090"/>
              <a:ext cx="2390508" cy="397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04278" y="438120"/>
              <a:ext cx="1868754" cy="78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NON-SECURE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6986257" y="1054387"/>
              <a:ext cx="304800" cy="304800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5800" y="3810000"/>
              <a:ext cx="228600" cy="2286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52204" y="4816096"/>
              <a:ext cx="228600" cy="2286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8328" y="2209800"/>
              <a:ext cx="280657" cy="25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69771" y="3123036"/>
              <a:ext cx="280657" cy="25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33665" y="4000553"/>
              <a:ext cx="280657" cy="25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4128" y="1026381"/>
              <a:ext cx="544067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6191" y="2137133"/>
              <a:ext cx="6822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0.74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1222" y="3072553"/>
              <a:ext cx="6822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0.48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3163" y="3739272"/>
              <a:ext cx="6822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0.43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37122" y="4743794"/>
              <a:ext cx="6822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0.20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67982" y="3925954"/>
              <a:ext cx="68222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0.40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80572" y="1883837"/>
              <a:ext cx="516168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11376" y="2784300"/>
              <a:ext cx="2820910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FS: RD/WR-REORDER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4022" y="3636218"/>
              <a:ext cx="3277015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FS: TRIPLE ALTERNATION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4259" y="4046155"/>
              <a:ext cx="511681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0663" y="5049560"/>
              <a:ext cx="511681" cy="44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</a:t>
              </a: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13</a:t>
            </a:fld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1504865" y="3238541"/>
            <a:ext cx="8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200"/>
                </a:solidFill>
              </a:rPr>
              <a:t>100%</a:t>
            </a:r>
            <a:endParaRPr lang="en-US" sz="2400" b="1" dirty="0">
              <a:solidFill>
                <a:srgbClr val="0052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6643" y="2467406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200"/>
                </a:solidFill>
              </a:rPr>
              <a:t>12%</a:t>
            </a:r>
            <a:endParaRPr lang="en-US" sz="2400" b="1" dirty="0">
              <a:solidFill>
                <a:srgbClr val="0052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928343" y="2779415"/>
            <a:ext cx="1" cy="127231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56418" y="3106048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200"/>
                </a:solidFill>
              </a:rPr>
              <a:t>72%</a:t>
            </a:r>
            <a:endParaRPr lang="en-US" sz="2400" dirty="0">
              <a:solidFill>
                <a:srgbClr val="0052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4627004" y="3955677"/>
            <a:ext cx="2349572" cy="2160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5484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1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MC </a:t>
            </a:r>
            <a:r>
              <a:rPr lang="en-US" dirty="0" smtClean="0">
                <a:sym typeface="Wingdings"/>
              </a:rPr>
              <a:t> time-channel attacks</a:t>
            </a:r>
          </a:p>
          <a:p>
            <a:r>
              <a:rPr lang="en-US" dirty="0" smtClean="0">
                <a:sym typeface="Wingdings"/>
              </a:rPr>
              <a:t>Fixed Service Policy</a:t>
            </a:r>
          </a:p>
          <a:p>
            <a:pPr lvl="1"/>
            <a:r>
              <a:rPr lang="en-US" dirty="0" smtClean="0">
                <a:sym typeface="Wingdings"/>
              </a:rPr>
              <a:t>Mathematical framework to reason about performance and security  </a:t>
            </a:r>
          </a:p>
          <a:p>
            <a:pPr lvl="1"/>
            <a:r>
              <a:rPr lang="en-US" dirty="0" smtClean="0">
                <a:sym typeface="Wingdings"/>
              </a:rPr>
              <a:t>Rank-Part: </a:t>
            </a: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L=7</a:t>
            </a:r>
          </a:p>
          <a:p>
            <a:pPr lvl="1"/>
            <a:r>
              <a:rPr lang="en-US" dirty="0" smtClean="0">
                <a:sym typeface="Wingdings"/>
              </a:rPr>
              <a:t>BP: 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L=15</a:t>
            </a:r>
            <a:r>
              <a:rPr lang="en-US" dirty="0" smtClean="0">
                <a:sym typeface="Wingdings"/>
              </a:rPr>
              <a:t>  Re-ordering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L=6</a:t>
            </a:r>
          </a:p>
          <a:p>
            <a:pPr lvl="1"/>
            <a:r>
              <a:rPr lang="en-US" dirty="0" smtClean="0">
                <a:sym typeface="Wingdings"/>
              </a:rPr>
              <a:t>NP: 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L=43</a:t>
            </a:r>
            <a:r>
              <a:rPr lang="en-US" dirty="0" smtClean="0">
                <a:sym typeface="Wingdings"/>
              </a:rPr>
              <a:t>  Triple Alternation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L=15</a:t>
            </a:r>
          </a:p>
          <a:p>
            <a:r>
              <a:rPr lang="en-US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72</a:t>
            </a:r>
            <a:r>
              <a:rPr lang="en-US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%</a:t>
            </a:r>
            <a:r>
              <a:rPr lang="en-US" dirty="0" smtClean="0">
                <a:sym typeface="Wingdings"/>
              </a:rPr>
              <a:t> improvement over prior work (TP)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14</a:t>
            </a:fld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150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559"/>
            <a:ext cx="8229600" cy="1517907"/>
          </a:xfrm>
        </p:spPr>
        <p:txBody>
          <a:bodyPr>
            <a:normAutofit/>
          </a:bodyPr>
          <a:lstStyle/>
          <a:p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15</a:t>
            </a:fld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4629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Shared Memory Controller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58442" y="2250639"/>
            <a:ext cx="1213484" cy="70038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Core1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32448" y="3208306"/>
            <a:ext cx="853353" cy="549224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$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>
            <a:stCxn id="10" idx="2"/>
            <a:endCxn id="11" idx="0"/>
          </p:cNvCxnSpPr>
          <p:nvPr/>
        </p:nvCxnSpPr>
        <p:spPr>
          <a:xfrm flipH="1">
            <a:off x="2959125" y="2951025"/>
            <a:ext cx="6059" cy="2572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17398" y="4217735"/>
            <a:ext cx="1419987" cy="5492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MC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1" idx="2"/>
          </p:cNvCxnSpPr>
          <p:nvPr/>
        </p:nvCxnSpPr>
        <p:spPr>
          <a:xfrm flipH="1">
            <a:off x="2532448" y="3757530"/>
            <a:ext cx="426677" cy="460205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83780" y="2262552"/>
            <a:ext cx="1238005" cy="688473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Core0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8221" y="3220220"/>
            <a:ext cx="853353" cy="549224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$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>
            <a:stCxn id="26" idx="2"/>
            <a:endCxn id="27" idx="0"/>
          </p:cNvCxnSpPr>
          <p:nvPr/>
        </p:nvCxnSpPr>
        <p:spPr>
          <a:xfrm>
            <a:off x="1102783" y="2951025"/>
            <a:ext cx="12115" cy="26919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1114898" y="3769444"/>
            <a:ext cx="426677" cy="460205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2</a:t>
            </a:fld>
            <a:endParaRPr lang="en-US" sz="200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53060"/>
              </p:ext>
            </p:extLst>
          </p:nvPr>
        </p:nvGraphicFramePr>
        <p:xfrm>
          <a:off x="3841676" y="1790911"/>
          <a:ext cx="50038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3580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3</a:t>
            </a:fld>
            <a:endParaRPr lang="en-US" sz="2000"/>
          </a:p>
        </p:txBody>
      </p:sp>
      <p:pic>
        <p:nvPicPr>
          <p:cNvPr id="15" name="Picture 14" descr="cloud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4" y="110151"/>
            <a:ext cx="8202153" cy="575517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798400" y="1923485"/>
            <a:ext cx="0" cy="292945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177655" y="1537063"/>
            <a:ext cx="1134874" cy="736490"/>
          </a:xfrm>
          <a:prstGeom prst="roundRect">
            <a:avLst/>
          </a:prstGeom>
          <a:solidFill>
            <a:srgbClr val="FFD11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38206" y="2474033"/>
            <a:ext cx="1013772" cy="482157"/>
          </a:xfrm>
          <a:prstGeom prst="roundRect">
            <a:avLst/>
          </a:prstGeom>
          <a:solidFill>
            <a:srgbClr val="77933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$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1" name="Straight Connector 20"/>
          <p:cNvCxnSpPr>
            <a:stCxn id="18" idx="2"/>
            <a:endCxn id="20" idx="0"/>
          </p:cNvCxnSpPr>
          <p:nvPr/>
        </p:nvCxnSpPr>
        <p:spPr>
          <a:xfrm>
            <a:off x="3745092" y="2273553"/>
            <a:ext cx="0" cy="20048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86770" y="3613577"/>
            <a:ext cx="1488336" cy="695642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83339" y="1273488"/>
            <a:ext cx="4192785" cy="3172343"/>
          </a:xfrm>
          <a:prstGeom prst="roundRect">
            <a:avLst/>
          </a:prstGeom>
          <a:noFill/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397576" y="1887423"/>
            <a:ext cx="0" cy="292945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44268" y="2237491"/>
            <a:ext cx="0" cy="20048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>
            <a:off x="5533622" y="3116248"/>
            <a:ext cx="1006766" cy="614527"/>
          </a:xfrm>
          <a:prstGeom prst="bentConnector3">
            <a:avLst>
              <a:gd name="adj1" fmla="val 99172"/>
            </a:avLst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22" idx="1"/>
          </p:cNvCxnSpPr>
          <p:nvPr/>
        </p:nvCxnSpPr>
        <p:spPr>
          <a:xfrm rot="16200000" flipH="1">
            <a:off x="3451536" y="3226163"/>
            <a:ext cx="1028791" cy="441677"/>
          </a:xfrm>
          <a:prstGeom prst="bentConnector2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p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75" y="4430155"/>
            <a:ext cx="2418858" cy="2418858"/>
          </a:xfrm>
          <a:prstGeom prst="rect">
            <a:avLst/>
          </a:prstGeom>
        </p:spPr>
      </p:pic>
      <p:cxnSp>
        <p:nvCxnSpPr>
          <p:cNvPr id="33" name="Elbow Connector 32"/>
          <p:cNvCxnSpPr>
            <a:endCxn id="43" idx="1"/>
          </p:cNvCxnSpPr>
          <p:nvPr/>
        </p:nvCxnSpPr>
        <p:spPr>
          <a:xfrm rot="5400000" flipH="1" flipV="1">
            <a:off x="569184" y="3140319"/>
            <a:ext cx="2872030" cy="705432"/>
          </a:xfrm>
          <a:prstGeom prst="bentConnector2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10249" y="2523654"/>
            <a:ext cx="1467842" cy="1219991"/>
            <a:chOff x="3899872" y="4645336"/>
            <a:chExt cx="1771010" cy="1771010"/>
          </a:xfrm>
        </p:grpSpPr>
        <p:pic>
          <p:nvPicPr>
            <p:cNvPr id="37" name="Picture 36" descr="fold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872" y="4645336"/>
              <a:ext cx="1771010" cy="1771010"/>
            </a:xfrm>
            <a:prstGeom prst="rect">
              <a:avLst/>
            </a:prstGeom>
          </p:spPr>
        </p:pic>
        <p:pic>
          <p:nvPicPr>
            <p:cNvPr id="38" name="Picture 37" descr="medica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263" y="5124360"/>
              <a:ext cx="1058963" cy="1058963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755253" y="0"/>
            <a:ext cx="201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3rd party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software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" name="Picture 40" descr="rea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7" y="520636"/>
            <a:ext cx="1316704" cy="1316704"/>
          </a:xfrm>
          <a:prstGeom prst="rect">
            <a:avLst/>
          </a:prstGeom>
        </p:spPr>
      </p:pic>
      <p:pic>
        <p:nvPicPr>
          <p:cNvPr id="42" name="Picture 41" descr="devil_emoj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91" y="585632"/>
            <a:ext cx="731022" cy="731022"/>
          </a:xfrm>
          <a:prstGeom prst="rect">
            <a:avLst/>
          </a:prstGeom>
        </p:spPr>
      </p:pic>
      <p:pic>
        <p:nvPicPr>
          <p:cNvPr id="43" name="Picture 42" descr="ap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15" y="1544956"/>
            <a:ext cx="1024128" cy="102412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21854" y="730363"/>
            <a:ext cx="1769914" cy="2692117"/>
            <a:chOff x="4077431" y="554525"/>
            <a:chExt cx="1769914" cy="2692117"/>
          </a:xfrm>
        </p:grpSpPr>
        <p:sp>
          <p:nvSpPr>
            <p:cNvPr id="45" name="Cube 44"/>
            <p:cNvSpPr/>
            <p:nvPr/>
          </p:nvSpPr>
          <p:spPr>
            <a:xfrm>
              <a:off x="4077431" y="554525"/>
              <a:ext cx="1769914" cy="2692117"/>
            </a:xfrm>
            <a:prstGeom prst="cube">
              <a:avLst>
                <a:gd name="adj" fmla="val 61527"/>
              </a:avLst>
            </a:prstGeom>
            <a:solidFill>
              <a:srgbClr val="8E010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4739163" y="1739555"/>
              <a:ext cx="1108182" cy="1069765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739163" y="1379612"/>
              <a:ext cx="1108182" cy="1043269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755581" y="1011210"/>
              <a:ext cx="1091764" cy="1027137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077431" y="2846479"/>
              <a:ext cx="683830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077431" y="2442412"/>
              <a:ext cx="683830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077431" y="2038346"/>
              <a:ext cx="683830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123291" y="1284531"/>
              <a:ext cx="0" cy="384214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485318" y="919528"/>
              <a:ext cx="11271" cy="377590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269502" y="1583962"/>
              <a:ext cx="0" cy="299569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169860" y="2001315"/>
              <a:ext cx="0" cy="384214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531887" y="1636312"/>
              <a:ext cx="11271" cy="377590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316071" y="2300746"/>
              <a:ext cx="0" cy="299569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fi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0" y="2155357"/>
            <a:ext cx="983126" cy="1399784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5776831" y="1501001"/>
            <a:ext cx="1134874" cy="736490"/>
          </a:xfrm>
          <a:prstGeom prst="roundRect">
            <a:avLst/>
          </a:prstGeom>
          <a:solidFill>
            <a:srgbClr val="FFD11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Core 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837382" y="2437971"/>
            <a:ext cx="1013772" cy="4821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$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61" name="Picture 60" descr="devil_emoj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3" y="1018693"/>
            <a:ext cx="731022" cy="731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9470" y="4767802"/>
            <a:ext cx="4112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Core 0: load changed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 </a:t>
            </a:r>
          </a:p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  <a:sym typeface="Wingdings"/>
            </a:endParaRPr>
          </a:p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  <a:sym typeface="Wingdings"/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Core 1: access latency changed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421233" y="5247447"/>
            <a:ext cx="671052" cy="778089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3471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699735" y="2834113"/>
            <a:ext cx="6835702" cy="18464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Fixed Service</a:t>
            </a: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>
          <a:xfrm rot="18900000">
            <a:off x="2040859" y="2482220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 rot="18900000">
            <a:off x="3049519" y="2491930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DD41B"/>
          </a:solidFill>
          <a:ln>
            <a:solidFill>
              <a:srgbClr val="FDD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D41B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 rot="18900000">
            <a:off x="4091302" y="250619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Diagonal Corner Rectangle 15"/>
          <p:cNvSpPr/>
          <p:nvPr/>
        </p:nvSpPr>
        <p:spPr>
          <a:xfrm rot="18900000">
            <a:off x="5071420" y="251590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nip Diagonal Corner Rectangle 17"/>
          <p:cNvSpPr/>
          <p:nvPr/>
        </p:nvSpPr>
        <p:spPr>
          <a:xfrm rot="18900000">
            <a:off x="6039308" y="249496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nip Diagonal Corner Rectangle 19"/>
          <p:cNvSpPr/>
          <p:nvPr/>
        </p:nvSpPr>
        <p:spPr>
          <a:xfrm rot="18900000">
            <a:off x="7005155" y="250467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DD41B"/>
          </a:solidFill>
          <a:ln>
            <a:solidFill>
              <a:srgbClr val="FDD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D41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2526" y="2518790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4776" y="2531355"/>
            <a:ext cx="71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4001" y="2549819"/>
            <a:ext cx="69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5419" y="2562383"/>
            <a:ext cx="71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8406" y="2535287"/>
            <a:ext cx="69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756" y="2547852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RD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8144007" y="2798747"/>
            <a:ext cx="8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time</a:t>
            </a:r>
            <a:endParaRPr lang="en-US" sz="2400" i="1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904823" y="2336331"/>
            <a:ext cx="98011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77827" y="1883328"/>
            <a:ext cx="93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Slot </a:t>
            </a:r>
            <a:r>
              <a:rPr lang="en-US" sz="2400" b="1" i="1" dirty="0" smtClean="0">
                <a:solidFill>
                  <a:srgbClr val="FF0000"/>
                </a:solidFill>
              </a:rPr>
              <a:t>L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923960" y="1911807"/>
            <a:ext cx="39222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096623" y="1499116"/>
            <a:ext cx="239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Quantum Q= 4xL</a:t>
            </a:r>
            <a:endParaRPr lang="en-US" sz="24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791380" y="3358014"/>
            <a:ext cx="711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Goal: Minimize </a:t>
            </a:r>
            <a:r>
              <a:rPr lang="en-US" sz="4000" b="1" i="1" dirty="0" smtClean="0">
                <a:solidFill>
                  <a:srgbClr val="FF0000"/>
                </a:solidFill>
              </a:rPr>
              <a:t>L</a:t>
            </a:r>
            <a:r>
              <a:rPr lang="en-US" sz="4000" b="1" i="1" dirty="0" smtClean="0"/>
              <a:t> </a:t>
            </a:r>
            <a:r>
              <a:rPr lang="en-US" sz="3200" b="1" i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21" y="4038466"/>
            <a:ext cx="793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Such that</a:t>
            </a:r>
          </a:p>
          <a:p>
            <a:r>
              <a:rPr lang="en-US" sz="3200" b="1" dirty="0" smtClean="0"/>
              <a:t>L is enough to transfer one read or one write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5595" y="4156628"/>
            <a:ext cx="8369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While </a:t>
            </a:r>
          </a:p>
          <a:p>
            <a:r>
              <a:rPr lang="en-US" sz="3200" b="1" dirty="0" smtClean="0"/>
              <a:t>Satisfying </a:t>
            </a:r>
            <a:r>
              <a:rPr lang="en-US" sz="3200" b="1" dirty="0" err="1" smtClean="0"/>
              <a:t>cmd</a:t>
            </a:r>
            <a:r>
              <a:rPr lang="en-US" sz="3200" b="1" dirty="0" smtClean="0"/>
              <a:t>-</a:t>
            </a:r>
            <a:r>
              <a:rPr lang="en-US" sz="3200" b="1" dirty="0" smtClean="0"/>
              <a:t>to-</a:t>
            </a:r>
            <a:r>
              <a:rPr lang="en-US" sz="3200" b="1" dirty="0" err="1" smtClean="0"/>
              <a:t>cmd</a:t>
            </a:r>
            <a:r>
              <a:rPr lang="en-US" sz="3200" b="1" dirty="0" smtClean="0"/>
              <a:t> min </a:t>
            </a:r>
            <a:r>
              <a:rPr lang="en-US" sz="3200" b="1" dirty="0" smtClean="0"/>
              <a:t>time gaps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1709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</a:rPr>
              <a:t>Data Placement </a:t>
            </a:r>
            <a:r>
              <a:rPr lang="en-US" sz="3600" b="1" i="1" dirty="0" smtClean="0">
                <a:solidFill>
                  <a:srgbClr val="008000"/>
                </a:solidFill>
              </a:rPr>
              <a:t>relaxes </a:t>
            </a:r>
            <a:r>
              <a:rPr lang="en-US" sz="3600" b="1" i="1" dirty="0" smtClean="0">
                <a:solidFill>
                  <a:srgbClr val="008000"/>
                </a:solidFill>
              </a:rPr>
              <a:t>time gaps</a:t>
            </a:r>
          </a:p>
          <a:p>
            <a:r>
              <a:rPr lang="en-US" sz="3600" b="1" i="1" dirty="0" smtClean="0">
                <a:solidFill>
                  <a:srgbClr val="008000"/>
                </a:solidFill>
                <a:sym typeface="Wingdings"/>
              </a:rPr>
              <a:t> smart data placement  shorter L</a:t>
            </a:r>
            <a:endParaRPr lang="en-US" sz="3600" b="1" i="1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4</a:t>
            </a:fld>
            <a:endParaRPr lang="en-US" sz="200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23096" y="2240549"/>
            <a:ext cx="508412" cy="511820"/>
          </a:xfrm>
          <a:prstGeom prst="rect">
            <a:avLst/>
          </a:prstGeom>
          <a:solidFill>
            <a:srgbClr val="005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1087623" y="2240549"/>
            <a:ext cx="508412" cy="511820"/>
          </a:xfrm>
          <a:prstGeom prst="rect">
            <a:avLst/>
          </a:prstGeom>
          <a:solidFill>
            <a:srgbClr val="FDD4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529007" y="2809413"/>
            <a:ext cx="508412" cy="5118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087623" y="2809520"/>
            <a:ext cx="508412" cy="511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8000" y="2150335"/>
            <a:ext cx="1231735" cy="1249405"/>
          </a:xfrm>
          <a:prstGeom prst="roundRect">
            <a:avLst>
              <a:gd name="adj" fmla="val 2040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637" y="3469168"/>
            <a:ext cx="71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2539860" y="360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0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/>
      <p:bldP spid="3" grpId="0"/>
      <p:bldP spid="3" grpId="1"/>
      <p:bldP spid="30" grpId="0"/>
      <p:bldP spid="30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p Arrow 17"/>
          <p:cNvSpPr/>
          <p:nvPr/>
        </p:nvSpPr>
        <p:spPr>
          <a:xfrm>
            <a:off x="2896705" y="2992846"/>
            <a:ext cx="484632" cy="2613268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16200000">
            <a:off x="980161" y="3927224"/>
            <a:ext cx="2613268" cy="744511"/>
          </a:xfrm>
          <a:prstGeom prst="left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Mechanics of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7833" y="1810307"/>
            <a:ext cx="2861263" cy="11825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3819" y="195630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6353" y="195630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8887" y="195630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1421" y="195630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7833" y="3656216"/>
            <a:ext cx="2861263" cy="11825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3819" y="3802210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6353" y="3802210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8887" y="3802210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91421" y="3802210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6353" y="5737507"/>
            <a:ext cx="789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</a:t>
            </a:r>
          </a:p>
          <a:p>
            <a:r>
              <a:rPr lang="en-US" sz="2400" b="1" dirty="0" smtClean="0"/>
              <a:t>Bus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26450" y="5737507"/>
            <a:ext cx="645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</a:t>
            </a:r>
          </a:p>
          <a:p>
            <a:r>
              <a:rPr lang="en-US" sz="2400" b="1" dirty="0" smtClean="0"/>
              <a:t>Bus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1213819" y="1970965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3819" y="2183150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13104" y="2402073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3819" y="2621326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8859" y="1476103"/>
            <a:ext cx="904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Rank 0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8710" y="3345498"/>
            <a:ext cx="904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Rank 1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1915254" y="1956301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15254" y="2168486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14539" y="2387409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15254" y="2606662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07073" y="1956301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07073" y="2168486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06358" y="2387409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07073" y="2606662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91421" y="1970965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91421" y="2183150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90706" y="2402073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91421" y="2621326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7204" y="1889462"/>
            <a:ext cx="60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Bank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816766" y="2051539"/>
            <a:ext cx="251067" cy="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3300" y="2100476"/>
            <a:ext cx="60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Bank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9108" y="2286000"/>
            <a:ext cx="316364" cy="81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9396" y="2291952"/>
            <a:ext cx="6095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DD41B"/>
                </a:solidFill>
              </a:rPr>
              <a:t>Bank </a:t>
            </a:r>
            <a:endParaRPr lang="en-US" sz="1600" b="1" dirty="0">
              <a:solidFill>
                <a:srgbClr val="FDD41B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24973" y="2457938"/>
            <a:ext cx="316364" cy="8188"/>
          </a:xfrm>
          <a:prstGeom prst="straightConnector1">
            <a:avLst/>
          </a:prstGeom>
          <a:ln>
            <a:solidFill>
              <a:srgbClr val="FDD4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723" y="2551811"/>
            <a:ext cx="6095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Bank 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11300" y="2717797"/>
            <a:ext cx="316364" cy="81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30850" y="1753619"/>
            <a:ext cx="2193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Memory Access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24630" y="1802556"/>
            <a:ext cx="138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ACT+ CAS</a:t>
            </a:r>
            <a:endParaRPr lang="en-US" sz="2000" b="1" dirty="0"/>
          </a:p>
        </p:txBody>
      </p:sp>
      <p:sp>
        <p:nvSpPr>
          <p:cNvPr id="62" name="Rectangle 61"/>
          <p:cNvSpPr/>
          <p:nvPr/>
        </p:nvSpPr>
        <p:spPr>
          <a:xfrm>
            <a:off x="5424040" y="3166682"/>
            <a:ext cx="2022419" cy="167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rapezoid 62"/>
          <p:cNvSpPr/>
          <p:nvPr/>
        </p:nvSpPr>
        <p:spPr>
          <a:xfrm flipV="1">
            <a:off x="5424040" y="5382947"/>
            <a:ext cx="2022419" cy="446333"/>
          </a:xfrm>
          <a:prstGeom prst="trapezoid">
            <a:avLst>
              <a:gd name="adj" fmla="val 41508"/>
            </a:avLst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apezoid 63"/>
          <p:cNvSpPr/>
          <p:nvPr/>
        </p:nvSpPr>
        <p:spPr>
          <a:xfrm rot="16200000">
            <a:off x="4321035" y="3832133"/>
            <a:ext cx="1639739" cy="373502"/>
          </a:xfrm>
          <a:prstGeom prst="trapezoid">
            <a:avLst>
              <a:gd name="adj" fmla="val 60772"/>
            </a:avLst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39718" y="4939171"/>
            <a:ext cx="2022419" cy="337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3831555" y="2635660"/>
            <a:ext cx="1592485" cy="531022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90706" y="2860856"/>
            <a:ext cx="2036950" cy="25220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374080" y="3990370"/>
            <a:ext cx="58007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374080" y="354975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</a:t>
            </a:r>
            <a:endParaRPr lang="en-US" b="1" dirty="0"/>
          </a:p>
        </p:txBody>
      </p:sp>
      <p:sp>
        <p:nvSpPr>
          <p:cNvPr id="78" name="Rectangle 77"/>
          <p:cNvSpPr/>
          <p:nvPr/>
        </p:nvSpPr>
        <p:spPr>
          <a:xfrm>
            <a:off x="5424040" y="3578291"/>
            <a:ext cx="2022419" cy="3379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929722" y="5625068"/>
            <a:ext cx="58007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87525" y="5625068"/>
            <a:ext cx="5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</a:t>
            </a:r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5678788" y="4918308"/>
            <a:ext cx="337986" cy="36650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5</a:t>
            </a:fld>
            <a:endParaRPr lang="en-US" sz="200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769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3 0.19694 " pathEditMode="relative" ptsTypes="AA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3 -0.0007 C 0.08354 0.06047 0.09952 0.12164 0.10941 0.14574 C 0.11949 0.16983 0.10785 0.14388 0.12696 0.14342 C 0.14589 0.14296 0.18461 0.14319 0.22369 0.14342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8" y="852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9694 L 0.0033 -8.98981E-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4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4" grpId="0"/>
      <p:bldP spid="46" grpId="0"/>
      <p:bldP spid="48" grpId="0"/>
      <p:bldP spid="50" grpId="0"/>
      <p:bldP spid="61" grpId="0"/>
      <p:bldP spid="62" grpId="0" animBg="1"/>
      <p:bldP spid="63" grpId="0" animBg="1"/>
      <p:bldP spid="64" grpId="0" animBg="1"/>
      <p:bldP spid="65" grpId="0" animBg="1"/>
      <p:bldP spid="77" grpId="0"/>
      <p:bldP spid="78" grpId="0" animBg="1"/>
      <p:bldP spid="78" grpId="1" animBg="1"/>
      <p:bldP spid="78" grpId="2" animBg="1"/>
      <p:bldP spid="78" grpId="3" animBg="1"/>
      <p:bldP spid="81" grpId="0"/>
      <p:bldP spid="82" grpId="0" animBg="1"/>
      <p:bldP spid="82" grpId="1" animBg="1"/>
      <p:bldP spid="8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Memory Constraints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6</a:t>
            </a:fld>
            <a:endParaRPr lang="en-US" sz="2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19042"/>
              </p:ext>
            </p:extLst>
          </p:nvPr>
        </p:nvGraphicFramePr>
        <p:xfrm>
          <a:off x="457200" y="2638989"/>
          <a:ext cx="1706316" cy="129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72"/>
                <a:gridCol w="568772"/>
                <a:gridCol w="568772"/>
              </a:tblGrid>
              <a:tr h="43331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076" y="1768122"/>
            <a:ext cx="202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Rank(A)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 Rank(B)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92470"/>
              </p:ext>
            </p:extLst>
          </p:nvPr>
        </p:nvGraphicFramePr>
        <p:xfrm>
          <a:off x="3374253" y="2569210"/>
          <a:ext cx="1706316" cy="129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72"/>
                <a:gridCol w="568772"/>
                <a:gridCol w="568772"/>
              </a:tblGrid>
              <a:tr h="43331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264508" y="1521354"/>
            <a:ext cx="2028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Rank(0)       Rank(0)</a:t>
            </a: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Bank(A) 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ank(B)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4918"/>
              </p:ext>
            </p:extLst>
          </p:nvPr>
        </p:nvGraphicFramePr>
        <p:xfrm>
          <a:off x="6547492" y="2554593"/>
          <a:ext cx="1706316" cy="129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72"/>
                <a:gridCol w="568772"/>
                <a:gridCol w="568772"/>
              </a:tblGrid>
              <a:tr h="43331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ACT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33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487913" y="1506737"/>
            <a:ext cx="2090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Rank(0)       Rank(0)</a:t>
            </a:r>
          </a:p>
          <a:p>
            <a:r>
              <a:rPr lang="en-US" b="1" dirty="0" smtClean="0">
                <a:solidFill>
                  <a:srgbClr val="404040"/>
                </a:solidFill>
                <a:sym typeface="Wingdings"/>
              </a:rPr>
              <a:t>Bank(A)</a:t>
            </a:r>
            <a:r>
              <a:rPr lang="en-US" b="1" dirty="0" smtClean="0">
                <a:sym typeface="Wingdings"/>
              </a:rPr>
              <a:t> </a:t>
            </a:r>
            <a:r>
              <a:rPr lang="en-US" b="1" dirty="0" smtClean="0">
                <a:solidFill>
                  <a:srgbClr val="404040"/>
                </a:solidFill>
                <a:sym typeface="Wingdings"/>
              </a:rPr>
              <a:t>  Bank(A)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392" y="27392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6110" y="25545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57200" y="2638989"/>
            <a:ext cx="577316" cy="42216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334654" y="26771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82372" y="24924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363462" y="2576887"/>
            <a:ext cx="577316" cy="42216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526749" y="26694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74467" y="24848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6555557" y="2569210"/>
            <a:ext cx="577316" cy="42216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0052" y="4333490"/>
            <a:ext cx="966046" cy="954107"/>
          </a:xfrm>
          <a:prstGeom prst="rect">
            <a:avLst/>
          </a:prstGeom>
          <a:solidFill>
            <a:srgbClr val="FDD41B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BURST</a:t>
            </a:r>
            <a:endParaRPr lang="en-US" sz="2800" b="1" baseline="-25000" dirty="0" smtClean="0"/>
          </a:p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RTRS</a:t>
            </a:r>
            <a:endParaRPr lang="en-US" sz="28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3670626" y="4263711"/>
            <a:ext cx="966046" cy="1384995"/>
          </a:xfrm>
          <a:prstGeom prst="rect">
            <a:avLst/>
          </a:prstGeom>
          <a:solidFill>
            <a:srgbClr val="FDD41B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BURST</a:t>
            </a:r>
            <a:endParaRPr lang="en-US" sz="2800" b="1" baseline="-25000" dirty="0" smtClean="0"/>
          </a:p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RRD</a:t>
            </a:r>
            <a:endParaRPr lang="en-US" sz="2800" b="1" baseline="-25000" dirty="0" smtClean="0"/>
          </a:p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FAW</a:t>
            </a:r>
            <a:endParaRPr lang="en-US" sz="2800" b="1" baseline="-25000" dirty="0" smtClean="0"/>
          </a:p>
        </p:txBody>
      </p:sp>
      <p:sp>
        <p:nvSpPr>
          <p:cNvPr id="83" name="TextBox 82"/>
          <p:cNvSpPr txBox="1"/>
          <p:nvPr/>
        </p:nvSpPr>
        <p:spPr>
          <a:xfrm>
            <a:off x="6649850" y="4274420"/>
            <a:ext cx="1304429" cy="1384995"/>
          </a:xfrm>
          <a:prstGeom prst="rect">
            <a:avLst/>
          </a:prstGeom>
          <a:solidFill>
            <a:srgbClr val="FDD41B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CCD</a:t>
            </a:r>
            <a:r>
              <a:rPr lang="en-US" sz="2800" b="1" baseline="-25000" dirty="0"/>
              <a:t>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RCD</a:t>
            </a:r>
            <a:endParaRPr lang="en-US" sz="2800" b="1" baseline="-25000" dirty="0" smtClean="0"/>
          </a:p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RAS</a:t>
            </a:r>
            <a:r>
              <a:rPr lang="en-US" sz="2800" b="1" baseline="-25000" dirty="0"/>
              <a:t>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RC</a:t>
            </a:r>
            <a:endParaRPr lang="en-US" sz="2800" b="1" baseline="-25000" dirty="0" smtClean="0"/>
          </a:p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RP</a:t>
            </a:r>
            <a:r>
              <a:rPr lang="en-US" sz="2800" b="1" baseline="-25000" dirty="0" smtClean="0"/>
              <a:t> 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RTP</a:t>
            </a:r>
            <a:endParaRPr lang="en-US" sz="2800" b="1" baseline="-25000" dirty="0" smtClean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7697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" grpId="0"/>
      <p:bldP spid="63" grpId="0"/>
      <p:bldP spid="40" grpId="0"/>
      <p:bldP spid="66" grpId="0"/>
      <p:bldP spid="70" grpId="0"/>
      <p:bldP spid="71" grpId="0"/>
      <p:bldP spid="73" grpId="0"/>
      <p:bldP spid="74" grpId="0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Memory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Rank-Part: Rank Partitioning</a:t>
            </a:r>
          </a:p>
          <a:p>
            <a:r>
              <a:rPr lang="en-US" sz="2800" dirty="0" smtClean="0"/>
              <a:t>Bank-Part: Bank Partitioning</a:t>
            </a:r>
          </a:p>
          <a:p>
            <a:r>
              <a:rPr lang="en-US" sz="2800" dirty="0" smtClean="0"/>
              <a:t>No-Part: No Partitioning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09897" y="1818810"/>
            <a:ext cx="2861263" cy="11825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5883" y="1964804"/>
            <a:ext cx="540134" cy="875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8417" y="1964804"/>
            <a:ext cx="540134" cy="875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0951" y="1964804"/>
            <a:ext cx="540134" cy="875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33485" y="1964804"/>
            <a:ext cx="540134" cy="875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1089" y="2101821"/>
            <a:ext cx="2861263" cy="11825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7075" y="2247815"/>
            <a:ext cx="540134" cy="87595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49609" y="2247815"/>
            <a:ext cx="540134" cy="87595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42143" y="2247815"/>
            <a:ext cx="540134" cy="87595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34677" y="2247815"/>
            <a:ext cx="540134" cy="87595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71377" y="2403571"/>
            <a:ext cx="2861263" cy="11825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17363" y="2549565"/>
            <a:ext cx="540134" cy="8759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09897" y="2549565"/>
            <a:ext cx="540134" cy="8759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2431" y="2549565"/>
            <a:ext cx="540134" cy="8759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4965" y="2549565"/>
            <a:ext cx="540134" cy="8759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41189" y="2058127"/>
            <a:ext cx="730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Core 0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66449" y="2318976"/>
            <a:ext cx="175541" cy="2305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96" y="1766239"/>
            <a:ext cx="730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Core 1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2156" y="2027088"/>
            <a:ext cx="175541" cy="2305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12603" y="1501203"/>
            <a:ext cx="730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Core 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937863" y="1762052"/>
            <a:ext cx="175541" cy="230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24552" y="4408297"/>
            <a:ext cx="2861263" cy="11825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0538" y="455429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63072" y="455429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55606" y="455429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48140" y="4554291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0538" y="4568955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70538" y="4781140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69823" y="5000063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70538" y="5219316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71973" y="4554291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71973" y="4766476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71258" y="4985399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71973" y="5204652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63792" y="4554291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3792" y="4766476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3077" y="4985399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63792" y="5204652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48140" y="4568955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48140" y="4781140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47425" y="5000063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48140" y="5219316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71730" y="4654482"/>
            <a:ext cx="2861263" cy="11825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17716" y="4800476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10250" y="4800476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02784" y="4800476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95318" y="4800476"/>
            <a:ext cx="540134" cy="875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17716" y="4815140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17716" y="5027325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817001" y="5246248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17716" y="5465501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19151" y="4800476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19151" y="5012661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518436" y="5231584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19151" y="5450837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210970" y="4800476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10970" y="5012661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210255" y="5231584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210970" y="5450837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895318" y="4815140"/>
            <a:ext cx="540134" cy="233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95318" y="5027325"/>
            <a:ext cx="540134" cy="2335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894603" y="5246248"/>
            <a:ext cx="540134" cy="233587"/>
          </a:xfrm>
          <a:prstGeom prst="rect">
            <a:avLst/>
          </a:prstGeom>
          <a:solidFill>
            <a:srgbClr val="FDD41B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95318" y="5465501"/>
            <a:ext cx="540134" cy="23358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701355" y="4733637"/>
            <a:ext cx="730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Core 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431543" y="4902914"/>
            <a:ext cx="2927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28807" y="4944651"/>
            <a:ext cx="730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Core 1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366240" y="5113928"/>
            <a:ext cx="35800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08114" y="5136127"/>
            <a:ext cx="730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DD41B"/>
                </a:solidFill>
              </a:rPr>
              <a:t>Core 2</a:t>
            </a:r>
            <a:endParaRPr lang="en-US" sz="1600" b="1" dirty="0">
              <a:solidFill>
                <a:srgbClr val="FDD41B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393085" y="5316381"/>
            <a:ext cx="316364" cy="8188"/>
          </a:xfrm>
          <a:prstGeom prst="straightConnector1">
            <a:avLst/>
          </a:prstGeom>
          <a:ln>
            <a:solidFill>
              <a:srgbClr val="FDD4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18270" y="5367450"/>
            <a:ext cx="730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Core 3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386547" y="5561972"/>
            <a:ext cx="316364" cy="81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55600" y="3942083"/>
            <a:ext cx="4154060" cy="1496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80258"/>
              </p:ext>
            </p:extLst>
          </p:nvPr>
        </p:nvGraphicFramePr>
        <p:xfrm>
          <a:off x="698579" y="4088077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19984"/>
              </p:ext>
            </p:extLst>
          </p:nvPr>
        </p:nvGraphicFramePr>
        <p:xfrm>
          <a:off x="1722996" y="4088077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09836"/>
              </p:ext>
            </p:extLst>
          </p:nvPr>
        </p:nvGraphicFramePr>
        <p:xfrm>
          <a:off x="2688798" y="4088077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08570"/>
              </p:ext>
            </p:extLst>
          </p:nvPr>
        </p:nvGraphicFramePr>
        <p:xfrm>
          <a:off x="3713215" y="4088077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4" name="Rectangle 83"/>
          <p:cNvSpPr/>
          <p:nvPr/>
        </p:nvSpPr>
        <p:spPr>
          <a:xfrm>
            <a:off x="119893" y="4391797"/>
            <a:ext cx="4154060" cy="1496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12937"/>
              </p:ext>
            </p:extLst>
          </p:nvPr>
        </p:nvGraphicFramePr>
        <p:xfrm>
          <a:off x="262872" y="4537791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64115"/>
              </p:ext>
            </p:extLst>
          </p:nvPr>
        </p:nvGraphicFramePr>
        <p:xfrm>
          <a:off x="1287289" y="4537791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70168"/>
              </p:ext>
            </p:extLst>
          </p:nvPr>
        </p:nvGraphicFramePr>
        <p:xfrm>
          <a:off x="2253091" y="4537791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55074"/>
              </p:ext>
            </p:extLst>
          </p:nvPr>
        </p:nvGraphicFramePr>
        <p:xfrm>
          <a:off x="3277508" y="4537791"/>
          <a:ext cx="833120" cy="1228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3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7</a:t>
            </a:fld>
            <a:endParaRPr lang="en-US" sz="2000"/>
          </a:p>
        </p:txBody>
      </p:sp>
      <p:sp>
        <p:nvSpPr>
          <p:cNvPr id="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371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9" grpId="0"/>
      <p:bldP spid="71" grpId="0"/>
      <p:bldP spid="73" grpId="0"/>
      <p:bldP spid="79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Formulating The Problem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64565" y="3022273"/>
            <a:ext cx="6835702" cy="18464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nip Diagonal Corner Rectangle 4"/>
          <p:cNvSpPr/>
          <p:nvPr/>
        </p:nvSpPr>
        <p:spPr>
          <a:xfrm rot="18900000">
            <a:off x="1805689" y="2670380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 rot="18900000">
            <a:off x="2814349" y="2680090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DD41B"/>
          </a:solidFill>
          <a:ln>
            <a:solidFill>
              <a:srgbClr val="FDD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D41B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 rot="18900000">
            <a:off x="3856132" y="269435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 rot="18900000">
            <a:off x="4836250" y="270406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 rot="18900000">
            <a:off x="5804138" y="268312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>
          <a:xfrm rot="18900000">
            <a:off x="6769985" y="2692839"/>
            <a:ext cx="690479" cy="67077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DD41B"/>
          </a:solidFill>
          <a:ln>
            <a:solidFill>
              <a:srgbClr val="FDD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D4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356" y="2706950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1435" y="2719515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18831" y="2737979"/>
            <a:ext cx="69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639" y="2750543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3236" y="2723447"/>
            <a:ext cx="60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1586" y="2736012"/>
            <a:ext cx="69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08837" y="2986907"/>
            <a:ext cx="8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time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6981" y="2794800"/>
            <a:ext cx="12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Bus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69653" y="2524491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8313" y="2506771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91554" y="2542211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00214" y="2524491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41998" y="2593807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50658" y="2576087"/>
            <a:ext cx="0" cy="462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69145" y="2062826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0L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1065" y="2047574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95326" y="2047162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47246" y="2031910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3L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27364" y="2047122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4L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79284" y="2031870"/>
            <a:ext cx="4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L</a:t>
            </a: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48019" y="4293420"/>
            <a:ext cx="6835702" cy="18464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65779" y="4293420"/>
            <a:ext cx="8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time</a:t>
            </a:r>
            <a:endParaRPr lang="en-US" sz="2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0942" y="4062587"/>
            <a:ext cx="104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 Bus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542318" y="4307689"/>
            <a:ext cx="0" cy="4616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47540" y="481216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ACT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665146" y="4303130"/>
            <a:ext cx="0" cy="4616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0471" y="4779064"/>
            <a:ext cx="55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CAS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85577" y="4700445"/>
            <a:ext cx="10420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71121" y="4216409"/>
            <a:ext cx="74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T</a:t>
            </a:r>
            <a:r>
              <a:rPr lang="en-US" sz="2400" b="1" i="1" baseline="-25000" dirty="0" smtClean="0"/>
              <a:t>RCD</a:t>
            </a:r>
            <a:endParaRPr lang="en-US" sz="2400" b="1" i="1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648280" y="4690377"/>
            <a:ext cx="1035768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83090" y="4214173"/>
            <a:ext cx="71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T</a:t>
            </a:r>
            <a:r>
              <a:rPr lang="en-US" sz="2400" b="1" i="1" baseline="-25000" dirty="0" smtClean="0"/>
              <a:t>CAS</a:t>
            </a:r>
            <a:endParaRPr lang="en-US" sz="2400" b="1" i="1" baseline="-250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058413" y="3788291"/>
            <a:ext cx="14541" cy="51483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51959" y="3418959"/>
            <a:ext cx="5558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CAS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26059" y="3788291"/>
            <a:ext cx="4845" cy="5235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76792" y="3413444"/>
            <a:ext cx="5610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ACT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030904" y="4084958"/>
            <a:ext cx="10420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16448" y="3600922"/>
            <a:ext cx="651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</a:t>
            </a:r>
            <a:r>
              <a:rPr lang="en-US" sz="2000" b="1" i="1" baseline="-25000" dirty="0" smtClean="0"/>
              <a:t>RCD</a:t>
            </a:r>
            <a:endParaRPr lang="en-US" sz="2400" b="1" i="1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044142" y="4062587"/>
            <a:ext cx="604599" cy="1608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29871" y="3626105"/>
            <a:ext cx="710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</a:t>
            </a:r>
            <a:r>
              <a:rPr lang="en-US" sz="2000" b="1" i="1" baseline="-25000" dirty="0" smtClean="0"/>
              <a:t>CWD</a:t>
            </a:r>
            <a:endParaRPr lang="en-US" sz="2000" b="1" i="1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3657573" y="3056223"/>
            <a:ext cx="1" cy="123719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641998" y="3040737"/>
            <a:ext cx="20767" cy="125268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ular Callout 58"/>
          <p:cNvSpPr/>
          <p:nvPr/>
        </p:nvSpPr>
        <p:spPr>
          <a:xfrm>
            <a:off x="5898167" y="5013463"/>
            <a:ext cx="1866320" cy="612648"/>
          </a:xfrm>
          <a:prstGeom prst="wedgeRectCallout">
            <a:avLst>
              <a:gd name="adj1" fmla="val -105499"/>
              <a:gd name="adj2" fmla="val -41155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Cambria"/>
                <a:cs typeface="Cambria"/>
              </a:rPr>
              <a:t>KL-T</a:t>
            </a:r>
            <a:r>
              <a:rPr lang="en-US" sz="2800" i="1" baseline="-25000" dirty="0" smtClean="0">
                <a:latin typeface="Cambria"/>
                <a:cs typeface="Cambria"/>
              </a:rPr>
              <a:t>CAS</a:t>
            </a:r>
            <a:endParaRPr lang="en-US" sz="2800" i="1" baseline="-25000" dirty="0">
              <a:latin typeface="Cambria"/>
              <a:cs typeface="Cambria"/>
            </a:endParaRPr>
          </a:p>
        </p:txBody>
      </p:sp>
      <p:sp>
        <p:nvSpPr>
          <p:cNvPr id="60" name="Rectangular Callout 59"/>
          <p:cNvSpPr/>
          <p:nvPr/>
        </p:nvSpPr>
        <p:spPr>
          <a:xfrm>
            <a:off x="4750888" y="5778511"/>
            <a:ext cx="2601072" cy="612648"/>
          </a:xfrm>
          <a:prstGeom prst="wedgeRectCallout">
            <a:avLst>
              <a:gd name="adj1" fmla="val -94189"/>
              <a:gd name="adj2" fmla="val -152993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Cambria"/>
                <a:cs typeface="Cambria"/>
              </a:rPr>
              <a:t>KL-(T</a:t>
            </a:r>
            <a:r>
              <a:rPr lang="en-US" sz="2800" i="1" baseline="-25000" dirty="0" smtClean="0">
                <a:latin typeface="Cambria"/>
                <a:cs typeface="Cambria"/>
              </a:rPr>
              <a:t>CAS</a:t>
            </a:r>
            <a:r>
              <a:rPr lang="en-US" sz="2800" i="1" dirty="0" smtClean="0">
                <a:latin typeface="Cambria"/>
                <a:cs typeface="Cambria"/>
              </a:rPr>
              <a:t>+T</a:t>
            </a:r>
            <a:r>
              <a:rPr lang="en-US" sz="2800" i="1" baseline="-25000" dirty="0" smtClean="0">
                <a:latin typeface="Cambria"/>
                <a:cs typeface="Cambria"/>
              </a:rPr>
              <a:t>RCD</a:t>
            </a:r>
            <a:r>
              <a:rPr lang="en-US" sz="2800" i="1" dirty="0" smtClean="0">
                <a:latin typeface="Cambria"/>
                <a:cs typeface="Cambria"/>
              </a:rPr>
              <a:t>)</a:t>
            </a:r>
            <a:endParaRPr lang="en-US" sz="2800" i="1" baseline="-25000" dirty="0" smtClean="0">
              <a:latin typeface="Cambria"/>
              <a:cs typeface="Cambria"/>
            </a:endParaRPr>
          </a:p>
          <a:p>
            <a:pPr algn="ctr"/>
            <a:endParaRPr lang="en-US" dirty="0"/>
          </a:p>
        </p:txBody>
      </p:sp>
      <p:sp>
        <p:nvSpPr>
          <p:cNvPr id="61" name="Rectangular Callout 60"/>
          <p:cNvSpPr/>
          <p:nvPr/>
        </p:nvSpPr>
        <p:spPr>
          <a:xfrm>
            <a:off x="2678312" y="5626111"/>
            <a:ext cx="1768933" cy="612648"/>
          </a:xfrm>
          <a:prstGeom prst="wedgeRectCallout">
            <a:avLst>
              <a:gd name="adj1" fmla="val -27403"/>
              <a:gd name="adj2" fmla="val -262104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Cambria"/>
                <a:cs typeface="Cambria"/>
              </a:rPr>
              <a:t>KL-T</a:t>
            </a:r>
            <a:r>
              <a:rPr lang="en-US" sz="2800" i="1" baseline="-25000" dirty="0" smtClean="0">
                <a:latin typeface="Cambria"/>
                <a:cs typeface="Cambria"/>
              </a:rPr>
              <a:t>CWD</a:t>
            </a:r>
            <a:endParaRPr lang="en-US" sz="2800" i="1" baseline="-25000" dirty="0">
              <a:latin typeface="Cambria"/>
              <a:cs typeface="Cambria"/>
            </a:endParaRPr>
          </a:p>
        </p:txBody>
      </p:sp>
      <p:sp>
        <p:nvSpPr>
          <p:cNvPr id="62" name="Rectangular Callout 61"/>
          <p:cNvSpPr/>
          <p:nvPr/>
        </p:nvSpPr>
        <p:spPr>
          <a:xfrm>
            <a:off x="180942" y="5626111"/>
            <a:ext cx="2240123" cy="612648"/>
          </a:xfrm>
          <a:prstGeom prst="wedgeRectCallout">
            <a:avLst>
              <a:gd name="adj1" fmla="val 33422"/>
              <a:gd name="adj2" fmla="val -264832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mbria"/>
                <a:cs typeface="Cambria"/>
              </a:rPr>
              <a:t>KL-(T</a:t>
            </a:r>
            <a:r>
              <a:rPr lang="en-US" sz="2400" i="1" baseline="-25000" dirty="0" smtClean="0">
                <a:latin typeface="Cambria"/>
                <a:cs typeface="Cambria"/>
              </a:rPr>
              <a:t>CWD</a:t>
            </a:r>
            <a:r>
              <a:rPr lang="en-US" sz="2400" i="1" dirty="0" smtClean="0">
                <a:latin typeface="Cambria"/>
                <a:cs typeface="Cambria"/>
              </a:rPr>
              <a:t>+T</a:t>
            </a:r>
            <a:r>
              <a:rPr lang="en-US" sz="2400" i="1" baseline="-25000" dirty="0" smtClean="0">
                <a:latin typeface="Cambria"/>
                <a:cs typeface="Cambria"/>
              </a:rPr>
              <a:t>RCD</a:t>
            </a:r>
            <a:r>
              <a:rPr lang="en-US" sz="2400" i="1" dirty="0" smtClean="0">
                <a:latin typeface="Cambria"/>
                <a:cs typeface="Cambria"/>
              </a:rPr>
              <a:t>)</a:t>
            </a:r>
            <a:endParaRPr lang="en-US" sz="2400" i="1" baseline="-25000" dirty="0" smtClean="0">
              <a:latin typeface="Cambria"/>
              <a:cs typeface="Cambri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6816" y="2012690"/>
            <a:ext cx="152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Fixed Periodic </a:t>
            </a:r>
          </a:p>
          <a:p>
            <a:pPr algn="ctr"/>
            <a:r>
              <a:rPr lang="en-US" i="1" dirty="0" smtClean="0"/>
              <a:t>Transfer</a:t>
            </a:r>
            <a:endParaRPr lang="en-US" i="1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8</a:t>
            </a:fld>
            <a:endParaRPr lang="en-US" sz="200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16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9" grpId="0" animBg="1"/>
      <p:bldP spid="60" grpId="0" animBg="1"/>
      <p:bldP spid="61" grpId="0" animBg="1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Rank</a:t>
            </a:r>
            <a:r>
              <a:rPr 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Enough Time to Transfer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 Collision on CA Bus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263" y="2285373"/>
            <a:ext cx="349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 ≥T</a:t>
            </a:r>
            <a:r>
              <a:rPr lang="en-US" sz="2800" baseline="-25000" dirty="0" smtClean="0"/>
              <a:t>BURST</a:t>
            </a:r>
            <a:r>
              <a:rPr lang="en-US" sz="2800" dirty="0" smtClean="0"/>
              <a:t>+T</a:t>
            </a:r>
            <a:r>
              <a:rPr lang="en-US" sz="2800" baseline="-25000" dirty="0" smtClean="0"/>
              <a:t>RTRS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L ≥ 6</a:t>
            </a:r>
            <a:endParaRPr lang="en-US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506761" y="3424719"/>
            <a:ext cx="3782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CAS(RD) ≠ CAS (WR)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8334" y="4039083"/>
            <a:ext cx="3216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Cambria"/>
                <a:cs typeface="Cambria"/>
              </a:rPr>
              <a:t>KL-11 ≠ K’L-5</a:t>
            </a:r>
            <a:endParaRPr lang="en-US" sz="4000" i="1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304" y="3424719"/>
            <a:ext cx="42895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Rank-Part 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L=7</a:t>
            </a:r>
          </a:p>
          <a:p>
            <a:r>
              <a:rPr lang="en-US" sz="4400" b="1" dirty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ank-Part 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L=15</a:t>
            </a:r>
          </a:p>
          <a:p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No-Part     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</a:t>
            </a:r>
            <a:r>
              <a:rPr lang="en-US" sz="4400" b="1" dirty="0" smtClean="0">
                <a:solidFill>
                  <a:srgbClr val="005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L=43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3CE-03BB-8741-817B-D06F99E8C0F2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82574" y="4746969"/>
            <a:ext cx="3192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Cambria"/>
                <a:cs typeface="Cambria"/>
                <a:sym typeface="Wingdings"/>
              </a:rPr>
              <a:t>(K-K’)L ≠6  L≠6</a:t>
            </a:r>
            <a:endParaRPr lang="en-US" sz="3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8171" y="6457130"/>
            <a:ext cx="362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1" dirty="0" smtClean="0"/>
              <a:t>Avoiding Information Leakage in the Memory Controller with Fixed Service Policies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4552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9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827</Words>
  <Application>Microsoft Macintosh PowerPoint</Application>
  <PresentationFormat>On-screen Show (4:3)</PresentationFormat>
  <Paragraphs>300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Avoiding Information Leakage in the Memory Controller with Fixed Service Policies</vt:lpstr>
      <vt:lpstr>Shared Memory Controller</vt:lpstr>
      <vt:lpstr>PowerPoint Presentation</vt:lpstr>
      <vt:lpstr>Fixed Service</vt:lpstr>
      <vt:lpstr>Mechanics of Memory</vt:lpstr>
      <vt:lpstr>Memory Constraints</vt:lpstr>
      <vt:lpstr>Memory Partitioning</vt:lpstr>
      <vt:lpstr>Formulating The Problem</vt:lpstr>
      <vt:lpstr>Rank Partitioning</vt:lpstr>
      <vt:lpstr>Bank-Part with Re-ordering</vt:lpstr>
      <vt:lpstr>No-Part with Triple-Alternation</vt:lpstr>
      <vt:lpstr>Methodology</vt:lpstr>
      <vt:lpstr>Results</vt:lpstr>
      <vt:lpstr>Conclusion</vt:lpstr>
      <vt:lpstr>Thank You  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Information Leakage in the Memory Controller with Fixed Service Policies</dc:title>
  <dc:creator>Ali Shafiee</dc:creator>
  <cp:lastModifiedBy>Ali Shafiee</cp:lastModifiedBy>
  <cp:revision>99</cp:revision>
  <dcterms:created xsi:type="dcterms:W3CDTF">2015-11-30T19:01:33Z</dcterms:created>
  <dcterms:modified xsi:type="dcterms:W3CDTF">2015-12-08T03:49:09Z</dcterms:modified>
</cp:coreProperties>
</file>